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9" r:id="rId3"/>
    <p:sldId id="270" r:id="rId4"/>
    <p:sldId id="271" r:id="rId5"/>
    <p:sldId id="272" r:id="rId6"/>
    <p:sldId id="273" r:id="rId7"/>
    <p:sldId id="276" r:id="rId8"/>
    <p:sldId id="277" r:id="rId9"/>
    <p:sldId id="278" r:id="rId10"/>
    <p:sldId id="282" r:id="rId11"/>
    <p:sldId id="280"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12/18/2018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‹Nr.›</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14"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pic>
        <p:nvPicPr>
          <p:cNvPr id="15"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sp>
        <p:nvSpPr>
          <p:cNvPr id="16" name="Flowchart: Process 10"/>
          <p:cNvSpPr/>
          <p:nvPr userDrawn="1"/>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7"/>
          <p:cNvSpPr/>
          <p:nvPr userDrawn="1"/>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8" name="Rectangle 9"/>
          <p:cNvSpPr/>
          <p:nvPr userDrawn="1"/>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ichael.tritthart@boku.ac.at" TargetMode="External"/><Relationship Id="rId2" Type="http://schemas.openxmlformats.org/officeDocument/2006/relationships/hyperlink" Target="http://www.wau.boku.ac.at/en/"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mailto:kurt.glock@boku.ac.a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nano.boku.ac.at/dnbt.html" TargetMode="External"/><Relationship Id="rId13" Type="http://schemas.openxmlformats.org/officeDocument/2006/relationships/image" Target="../media/image11.png"/><Relationship Id="rId18" Type="http://schemas.openxmlformats.org/officeDocument/2006/relationships/hyperlink" Target="http://www.wiso.boku.ac.at/sowire.html" TargetMode="External"/><Relationship Id="rId26" Type="http://schemas.openxmlformats.org/officeDocument/2006/relationships/hyperlink" Target="http://www.dnw.boku.ac.at/124.html" TargetMode="External"/><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hyperlink" Target="http://www.dib.boku.ac.at/dib.html" TargetMode="External"/><Relationship Id="rId17" Type="http://schemas.openxmlformats.org/officeDocument/2006/relationships/image" Target="../media/image13.png"/><Relationship Id="rId25" Type="http://schemas.openxmlformats.org/officeDocument/2006/relationships/image" Target="../media/image17.png"/><Relationship Id="rId2" Type="http://schemas.openxmlformats.org/officeDocument/2006/relationships/hyperlink" Target="http://www.map.boku.ac.at/127.html" TargetMode="External"/><Relationship Id="rId16" Type="http://schemas.openxmlformats.org/officeDocument/2006/relationships/hyperlink" Target="http://www.rali.boku.ac.at/rali.html" TargetMode="External"/><Relationship Id="rId20" Type="http://schemas.openxmlformats.org/officeDocument/2006/relationships/hyperlink" Target="http://www.nas.boku.ac.at/125.html" TargetMode="External"/><Relationship Id="rId29"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wau.boku.ac.at/wau.html" TargetMode="External"/><Relationship Id="rId11" Type="http://schemas.openxmlformats.org/officeDocument/2006/relationships/image" Target="../media/image10.png"/><Relationship Id="rId24" Type="http://schemas.openxmlformats.org/officeDocument/2006/relationships/hyperlink" Target="http://www.wabo.boku.ac.at/start.html" TargetMode="External"/><Relationship Id="rId32" Type="http://schemas.openxmlformats.org/officeDocument/2006/relationships/image" Target="../media/image21.png"/><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hyperlink" Target="http://www.ifa-tulln.boku.ac.at/122.html" TargetMode="External"/><Relationship Id="rId10" Type="http://schemas.openxmlformats.org/officeDocument/2006/relationships/hyperlink" Target="http://www.chemie.boku.ac.at/134.html" TargetMode="External"/><Relationship Id="rId19" Type="http://schemas.openxmlformats.org/officeDocument/2006/relationships/image" Target="../media/image14.png"/><Relationship Id="rId31" Type="http://schemas.openxmlformats.org/officeDocument/2006/relationships/image" Target="../media/image20.png"/><Relationship Id="rId4" Type="http://schemas.openxmlformats.org/officeDocument/2006/relationships/hyperlink" Target="http://www.biotec.boku.ac.at/133.html" TargetMode="External"/><Relationship Id="rId9" Type="http://schemas.openxmlformats.org/officeDocument/2006/relationships/image" Target="../media/image9.png"/><Relationship Id="rId14" Type="http://schemas.openxmlformats.org/officeDocument/2006/relationships/hyperlink" Target="http://www.dlwt.boku.ac.at/dlwt.html" TargetMode="External"/><Relationship Id="rId22" Type="http://schemas.openxmlformats.org/officeDocument/2006/relationships/hyperlink" Target="http://www.baunat.boku.ac.at/129.html" TargetMode="External"/><Relationship Id="rId27" Type="http://schemas.openxmlformats.org/officeDocument/2006/relationships/image" Target="../media/image18.png"/><Relationship Id="rId30" Type="http://schemas.openxmlformats.org/officeDocument/2006/relationships/hyperlink" Target="http://www.dagz.boku.ac.at/dagz.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normAutofit/>
          </a:bodyPr>
          <a:lstStyle/>
          <a:p>
            <a:r>
              <a:rPr lang="en-GB"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Introduction </a:t>
            </a:r>
            <a:r>
              <a:rPr lang="en-GB"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to BOKU</a:t>
            </a:r>
            <a:r>
              <a:rPr lang="en-GB"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r>
            <a:br>
              <a:rPr lang="en-GB"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br>
            <a:r>
              <a:rPr lang="en-GB"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and its role </a:t>
            </a:r>
            <a:r>
              <a:rPr lang="en-GB"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in </a:t>
            </a:r>
            <a:r>
              <a:rPr lang="en-GB"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SWARM</a:t>
            </a:r>
            <a:endParaRPr lang="en-GB"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sz="1800" dirty="0" smtClean="0">
                <a:solidFill>
                  <a:schemeClr val="accent1">
                    <a:lumMod val="75000"/>
                  </a:schemeClr>
                </a:solidFill>
                <a:latin typeface="Calibri Light" pitchFamily="34" charset="0"/>
                <a:cs typeface="Calibri Light" pitchFamily="34" charset="0"/>
              </a:rPr>
              <a:t>Priv.-</a:t>
            </a:r>
            <a:r>
              <a:rPr lang="de-AT" sz="1800" dirty="0" err="1" smtClean="0">
                <a:solidFill>
                  <a:schemeClr val="accent1">
                    <a:lumMod val="75000"/>
                  </a:schemeClr>
                </a:solidFill>
                <a:latin typeface="Calibri Light" pitchFamily="34" charset="0"/>
                <a:cs typeface="Calibri Light" pitchFamily="34" charset="0"/>
              </a:rPr>
              <a:t>Doz</a:t>
            </a:r>
            <a:r>
              <a:rPr lang="de-AT" sz="1800" dirty="0" smtClean="0">
                <a:solidFill>
                  <a:schemeClr val="accent1">
                    <a:lumMod val="75000"/>
                  </a:schemeClr>
                </a:solidFill>
                <a:latin typeface="Calibri Light" pitchFamily="34" charset="0"/>
                <a:cs typeface="Calibri Light" pitchFamily="34" charset="0"/>
              </a:rPr>
              <a:t>. DI Dr. Michael Tritthart</a:t>
            </a:r>
            <a:endParaRPr lang="sr-Latn-BA" sz="1800" dirty="0" smtClean="0">
              <a:solidFill>
                <a:schemeClr val="accent1">
                  <a:lumMod val="75000"/>
                </a:schemeClr>
              </a:solidFill>
              <a:latin typeface="Calibri Light" pitchFamily="34" charset="0"/>
              <a:cs typeface="Calibri Light" pitchFamily="34" charset="0"/>
            </a:endParaRPr>
          </a:p>
          <a:p>
            <a:r>
              <a:rPr lang="de-AT" sz="1800" dirty="0" smtClean="0">
                <a:solidFill>
                  <a:schemeClr val="accent1">
                    <a:lumMod val="75000"/>
                  </a:schemeClr>
                </a:solidFill>
                <a:latin typeface="Calibri Light" pitchFamily="34" charset="0"/>
                <a:cs typeface="Calibri Light" pitchFamily="34" charset="0"/>
              </a:rPr>
              <a:t>University </a:t>
            </a:r>
            <a:r>
              <a:rPr lang="de-AT" sz="1800" dirty="0" err="1" smtClean="0">
                <a:solidFill>
                  <a:schemeClr val="accent1">
                    <a:lumMod val="75000"/>
                  </a:schemeClr>
                </a:solidFill>
                <a:latin typeface="Calibri Light" pitchFamily="34" charset="0"/>
                <a:cs typeface="Calibri Light" pitchFamily="34" charset="0"/>
              </a:rPr>
              <a:t>of</a:t>
            </a:r>
            <a:r>
              <a:rPr lang="de-AT" sz="1800" dirty="0" smtClean="0">
                <a:solidFill>
                  <a:schemeClr val="accent1">
                    <a:lumMod val="75000"/>
                  </a:schemeClr>
                </a:solidFill>
                <a:latin typeface="Calibri Light" pitchFamily="34" charset="0"/>
                <a:cs typeface="Calibri Light" pitchFamily="34" charset="0"/>
              </a:rPr>
              <a:t> Natural Resources </a:t>
            </a:r>
            <a:r>
              <a:rPr lang="de-AT" sz="1800" dirty="0" err="1" smtClean="0">
                <a:solidFill>
                  <a:schemeClr val="accent1">
                    <a:lumMod val="75000"/>
                  </a:schemeClr>
                </a:solidFill>
                <a:latin typeface="Calibri Light" pitchFamily="34" charset="0"/>
                <a:cs typeface="Calibri Light" pitchFamily="34" charset="0"/>
              </a:rPr>
              <a:t>and</a:t>
            </a:r>
            <a:r>
              <a:rPr lang="de-AT" sz="1800" dirty="0" smtClean="0">
                <a:solidFill>
                  <a:schemeClr val="accent1">
                    <a:lumMod val="75000"/>
                  </a:schemeClr>
                </a:solidFill>
                <a:latin typeface="Calibri Light" pitchFamily="34" charset="0"/>
                <a:cs typeface="Calibri Light" pitchFamily="34" charset="0"/>
              </a:rPr>
              <a:t> Life </a:t>
            </a:r>
            <a:r>
              <a:rPr lang="de-AT" sz="1800" dirty="0" err="1" smtClean="0">
                <a:solidFill>
                  <a:schemeClr val="accent1">
                    <a:lumMod val="75000"/>
                  </a:schemeClr>
                </a:solidFill>
                <a:latin typeface="Calibri Light" pitchFamily="34" charset="0"/>
                <a:cs typeface="Calibri Light" pitchFamily="34" charset="0"/>
              </a:rPr>
              <a:t>Sciences</a:t>
            </a:r>
            <a:r>
              <a:rPr lang="de-AT" sz="1800" dirty="0">
                <a:solidFill>
                  <a:schemeClr val="accent1">
                    <a:lumMod val="75000"/>
                  </a:schemeClr>
                </a:solidFill>
                <a:latin typeface="Calibri Light" pitchFamily="34" charset="0"/>
                <a:cs typeface="Calibri Light" pitchFamily="34" charset="0"/>
              </a:rPr>
              <a:t> </a:t>
            </a:r>
            <a:r>
              <a:rPr lang="de-AT" sz="1800" dirty="0" smtClean="0">
                <a:solidFill>
                  <a:schemeClr val="accent1">
                    <a:lumMod val="75000"/>
                  </a:schemeClr>
                </a:solidFill>
                <a:latin typeface="Calibri Light" pitchFamily="34" charset="0"/>
                <a:cs typeface="Calibri Light" pitchFamily="34" charset="0"/>
              </a:rPr>
              <a:t>BOKU, Vienna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sz="1800" dirty="0" smtClean="0">
                <a:solidFill>
                  <a:schemeClr val="accent1">
                    <a:lumMod val="75000"/>
                  </a:schemeClr>
                </a:solidFill>
                <a:latin typeface="Calibri Light" pitchFamily="34" charset="0"/>
                <a:cs typeface="Calibri Light" pitchFamily="34" charset="0"/>
              </a:rPr>
              <a:t>Kick-off </a:t>
            </a:r>
            <a:r>
              <a:rPr lang="de-AT" sz="1800" dirty="0" err="1" smtClean="0">
                <a:solidFill>
                  <a:schemeClr val="accent1">
                    <a:lumMod val="75000"/>
                  </a:schemeClr>
                </a:solidFill>
                <a:latin typeface="Calibri Light" pitchFamily="34" charset="0"/>
                <a:cs typeface="Calibri Light" pitchFamily="34" charset="0"/>
              </a:rPr>
              <a:t>meeting</a:t>
            </a:r>
            <a:r>
              <a:rPr lang="de-AT" sz="1800" dirty="0">
                <a:solidFill>
                  <a:schemeClr val="accent1">
                    <a:lumMod val="75000"/>
                  </a:schemeClr>
                </a:solidFill>
                <a:latin typeface="Calibri Light" pitchFamily="34" charset="0"/>
                <a:cs typeface="Calibri Light" pitchFamily="34" charset="0"/>
              </a:rPr>
              <a:t> </a:t>
            </a:r>
            <a:r>
              <a:rPr lang="sr-Latn-BA" sz="1800" dirty="0" smtClean="0">
                <a:solidFill>
                  <a:schemeClr val="accent1">
                    <a:lumMod val="75000"/>
                  </a:schemeClr>
                </a:solidFill>
                <a:latin typeface="Calibri Light" pitchFamily="34" charset="0"/>
                <a:cs typeface="Calibri Light" pitchFamily="34" charset="0"/>
              </a:rPr>
              <a:t>/ </a:t>
            </a:r>
            <a:r>
              <a:rPr lang="de-AT" sz="1800" dirty="0" smtClean="0">
                <a:solidFill>
                  <a:schemeClr val="accent1">
                    <a:lumMod val="75000"/>
                  </a:schemeClr>
                </a:solidFill>
                <a:latin typeface="Calibri Light" pitchFamily="34" charset="0"/>
                <a:cs typeface="Calibri Light" pitchFamily="34" charset="0"/>
              </a:rPr>
              <a:t>21</a:t>
            </a:r>
            <a:r>
              <a:rPr lang="de-AT" sz="1800" baseline="30000" dirty="0" smtClean="0">
                <a:solidFill>
                  <a:schemeClr val="accent1">
                    <a:lumMod val="75000"/>
                  </a:schemeClr>
                </a:solidFill>
                <a:latin typeface="Calibri Light" pitchFamily="34" charset="0"/>
                <a:cs typeface="Calibri Light" pitchFamily="34" charset="0"/>
              </a:rPr>
              <a:t>st</a:t>
            </a:r>
            <a:r>
              <a:rPr lang="de-AT" sz="1800" dirty="0" smtClean="0">
                <a:solidFill>
                  <a:schemeClr val="accent1">
                    <a:lumMod val="75000"/>
                  </a:schemeClr>
                </a:solidFill>
                <a:latin typeface="Calibri Light" pitchFamily="34" charset="0"/>
                <a:cs typeface="Calibri Light" pitchFamily="34" charset="0"/>
              </a:rPr>
              <a:t> </a:t>
            </a:r>
            <a:r>
              <a:rPr lang="de-AT" sz="1800" dirty="0" err="1" smtClean="0">
                <a:solidFill>
                  <a:schemeClr val="accent1">
                    <a:lumMod val="75000"/>
                  </a:schemeClr>
                </a:solidFill>
                <a:latin typeface="Calibri Light" pitchFamily="34" charset="0"/>
                <a:cs typeface="Calibri Light" pitchFamily="34" charset="0"/>
              </a:rPr>
              <a:t>December</a:t>
            </a:r>
            <a:r>
              <a:rPr lang="de-AT" sz="1800" dirty="0" smtClean="0">
                <a:solidFill>
                  <a:schemeClr val="accent1">
                    <a:lumMod val="75000"/>
                  </a:schemeClr>
                </a:solidFill>
                <a:latin typeface="Calibri Light" pitchFamily="34" charset="0"/>
                <a:cs typeface="Calibri Light" pitchFamily="34" charset="0"/>
              </a:rPr>
              <a:t> 2018</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Related</a:t>
            </a:r>
            <a:r>
              <a:rPr lang="de-AT" dirty="0" smtClean="0"/>
              <a:t> </a:t>
            </a:r>
            <a:r>
              <a:rPr lang="de-AT" dirty="0" err="1" smtClean="0"/>
              <a:t>projects</a:t>
            </a:r>
            <a:endParaRPr lang="de-AT" dirty="0"/>
          </a:p>
        </p:txBody>
      </p:sp>
      <p:sp>
        <p:nvSpPr>
          <p:cNvPr id="3" name="Inhaltsplatzhalter 2"/>
          <p:cNvSpPr>
            <a:spLocks noGrp="1"/>
          </p:cNvSpPr>
          <p:nvPr>
            <p:ph idx="1"/>
          </p:nvPr>
        </p:nvSpPr>
        <p:spPr/>
        <p:txBody>
          <a:bodyPr>
            <a:noAutofit/>
          </a:bodyPr>
          <a:lstStyle/>
          <a:p>
            <a:pPr marL="0" indent="0">
              <a:buNone/>
            </a:pPr>
            <a:r>
              <a:rPr lang="en-GB" sz="2800" i="1" dirty="0" smtClean="0"/>
              <a:t>DREAM (Danube River Research And Management)</a:t>
            </a:r>
            <a:endParaRPr lang="en-GB" sz="2800" i="1" dirty="0"/>
          </a:p>
          <a:p>
            <a:r>
              <a:rPr lang="en-GB" sz="2000" dirty="0" smtClean="0"/>
              <a:t>Construction of a </a:t>
            </a:r>
            <a:r>
              <a:rPr lang="en-GB" sz="2000" dirty="0" smtClean="0"/>
              <a:t>new hydraulic </a:t>
            </a:r>
            <a:r>
              <a:rPr lang="en-GB" sz="2000" dirty="0" smtClean="0"/>
              <a:t>engineering laboratory</a:t>
            </a:r>
          </a:p>
          <a:p>
            <a:pPr lvl="1"/>
            <a:r>
              <a:rPr lang="en-GB" sz="1400" dirty="0" smtClean="0"/>
              <a:t>Free surface flow of 10m³/s</a:t>
            </a:r>
          </a:p>
          <a:p>
            <a:pPr lvl="1"/>
            <a:r>
              <a:rPr lang="en-GB" sz="1400" dirty="0" smtClean="0"/>
              <a:t>Dimensions 100m x 25m</a:t>
            </a:r>
          </a:p>
          <a:p>
            <a:r>
              <a:rPr lang="en-GB" sz="2000" dirty="0" smtClean="0"/>
              <a:t>Flagship-project </a:t>
            </a:r>
            <a:br>
              <a:rPr lang="en-GB" sz="2000" dirty="0" smtClean="0"/>
            </a:br>
            <a:r>
              <a:rPr lang="en-GB" sz="2000" dirty="0" smtClean="0"/>
              <a:t>of the EU strategy for the Danube region</a:t>
            </a:r>
          </a:p>
          <a:p>
            <a:pPr lvl="1"/>
            <a:r>
              <a:rPr lang="en-GB" sz="1400" dirty="0" smtClean="0"/>
              <a:t>4 ongoing projects (SEDECO, SEDDON II, </a:t>
            </a:r>
            <a:br>
              <a:rPr lang="en-GB" sz="1400" dirty="0" smtClean="0"/>
            </a:br>
            <a:r>
              <a:rPr lang="en-GB" sz="1400" dirty="0" smtClean="0"/>
              <a:t>DREAM SK-AT, </a:t>
            </a:r>
            <a:r>
              <a:rPr lang="en-GB" sz="1400" dirty="0" err="1" smtClean="0"/>
              <a:t>Wasserbaulabor</a:t>
            </a:r>
            <a:r>
              <a:rPr lang="en-GB" sz="1400" dirty="0" smtClean="0"/>
              <a:t> RRMC)</a:t>
            </a:r>
            <a:endParaRPr lang="en-GB" sz="1400" dirty="0"/>
          </a:p>
          <a:p>
            <a:r>
              <a:rPr lang="en-GB" sz="2000" dirty="0" smtClean="0"/>
              <a:t>Subject areas</a:t>
            </a:r>
          </a:p>
          <a:p>
            <a:pPr lvl="1"/>
            <a:r>
              <a:rPr lang="en-GB" sz="1400" dirty="0" smtClean="0"/>
              <a:t>Basic research</a:t>
            </a:r>
          </a:p>
          <a:p>
            <a:pPr lvl="1"/>
            <a:r>
              <a:rPr lang="en-GB" sz="1400" dirty="0" smtClean="0"/>
              <a:t>Flood risk management</a:t>
            </a:r>
          </a:p>
          <a:p>
            <a:pPr lvl="1"/>
            <a:r>
              <a:rPr lang="en-GB" sz="1400" dirty="0" smtClean="0"/>
              <a:t>Hydraulic engineering</a:t>
            </a:r>
          </a:p>
          <a:p>
            <a:pPr lvl="1"/>
            <a:r>
              <a:rPr lang="en-GB" sz="1400" dirty="0" smtClean="0"/>
              <a:t>Renewable energy</a:t>
            </a:r>
          </a:p>
          <a:p>
            <a:pPr lvl="1"/>
            <a:r>
              <a:rPr lang="en-GB" sz="1400" dirty="0" smtClean="0"/>
              <a:t>Waterways management</a:t>
            </a:r>
          </a:p>
          <a:p>
            <a:pPr lvl="1"/>
            <a:r>
              <a:rPr lang="en-GB" sz="1400" dirty="0" smtClean="0"/>
              <a:t>Eco-hydraulics</a:t>
            </a:r>
            <a:endParaRPr lang="de-AT" sz="1400" dirty="0"/>
          </a:p>
        </p:txBody>
      </p:sp>
      <p:sp>
        <p:nvSpPr>
          <p:cNvPr id="5" name="Content Placeholder 2"/>
          <p:cNvSpPr txBox="1">
            <a:spLocks/>
          </p:cNvSpPr>
          <p:nvPr/>
        </p:nvSpPr>
        <p:spPr>
          <a:xfrm>
            <a:off x="5094576" y="5181600"/>
            <a:ext cx="1714499" cy="21084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de-AT" sz="900" dirty="0" smtClean="0">
                <a:latin typeface="Book Antiqua" panose="02040602050305030304" pitchFamily="18" charset="0"/>
              </a:rPr>
              <a:t>© BOKU</a:t>
            </a:r>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5753098" y="2162965"/>
            <a:ext cx="2286000" cy="3603043"/>
          </a:xfrm>
          <a:prstGeom prst="rect">
            <a:avLst/>
          </a:prstGeom>
        </p:spPr>
      </p:pic>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7294389" y="4729592"/>
            <a:ext cx="2165232" cy="755788"/>
          </a:xfrm>
          <a:prstGeom prst="rect">
            <a:avLst/>
          </a:prstGeom>
        </p:spPr>
      </p:pic>
    </p:spTree>
    <p:extLst>
      <p:ext uri="{BB962C8B-B14F-4D97-AF65-F5344CB8AC3E}">
        <p14:creationId xmlns:p14="http://schemas.microsoft.com/office/powerpoint/2010/main" val="3351329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err="1" smtClean="0"/>
              <a:t>Role</a:t>
            </a:r>
            <a:r>
              <a:rPr lang="de-AT" dirty="0" smtClean="0"/>
              <a:t> </a:t>
            </a:r>
            <a:r>
              <a:rPr lang="de-AT" dirty="0" err="1" smtClean="0"/>
              <a:t>of</a:t>
            </a:r>
            <a:r>
              <a:rPr lang="de-AT" dirty="0" smtClean="0"/>
              <a:t> BOKU in </a:t>
            </a:r>
            <a:r>
              <a:rPr lang="de-AT" dirty="0" err="1" smtClean="0"/>
              <a:t>the</a:t>
            </a:r>
            <a:r>
              <a:rPr lang="de-AT" dirty="0" smtClean="0"/>
              <a:t> </a:t>
            </a:r>
            <a:r>
              <a:rPr lang="de-AT" dirty="0" err="1" smtClean="0"/>
              <a:t>project</a:t>
            </a:r>
            <a:endParaRPr lang="de-AT" dirty="0"/>
          </a:p>
        </p:txBody>
      </p:sp>
      <p:sp>
        <p:nvSpPr>
          <p:cNvPr id="3" name="Inhaltsplatzhalter 2"/>
          <p:cNvSpPr>
            <a:spLocks noGrp="1"/>
          </p:cNvSpPr>
          <p:nvPr>
            <p:ph idx="1"/>
          </p:nvPr>
        </p:nvSpPr>
        <p:spPr>
          <a:xfrm>
            <a:off x="304800" y="1828800"/>
            <a:ext cx="8763000" cy="4648200"/>
          </a:xfrm>
        </p:spPr>
        <p:txBody>
          <a:bodyPr>
            <a:normAutofit fontScale="92500" lnSpcReduction="10000"/>
          </a:bodyPr>
          <a:lstStyle/>
          <a:p>
            <a:r>
              <a:rPr lang="en-US" sz="2800" dirty="0" smtClean="0"/>
              <a:t>Lead of </a:t>
            </a:r>
            <a:r>
              <a:rPr lang="en-US" sz="2800" b="1" dirty="0" smtClean="0"/>
              <a:t>WP1 </a:t>
            </a:r>
            <a:br>
              <a:rPr lang="en-US" sz="2800" b="1" dirty="0" smtClean="0"/>
            </a:br>
            <a:r>
              <a:rPr lang="en-US" sz="2800" dirty="0" smtClean="0"/>
              <a:t>“</a:t>
            </a:r>
            <a:r>
              <a:rPr lang="en-US" sz="2400" i="1" dirty="0" smtClean="0"/>
              <a:t>Analysis of water resources management in the Western Balkan region”</a:t>
            </a:r>
            <a:br>
              <a:rPr lang="en-US" sz="2400" i="1" dirty="0" smtClean="0"/>
            </a:br>
            <a:r>
              <a:rPr lang="en-US" sz="2400" dirty="0" smtClean="0"/>
              <a:t>- WB regional issues</a:t>
            </a:r>
            <a:br>
              <a:rPr lang="en-US" sz="2400" dirty="0" smtClean="0"/>
            </a:br>
            <a:r>
              <a:rPr lang="en-US" sz="2400" dirty="0" smtClean="0"/>
              <a:t>- EU water policies, innovation and legislation</a:t>
            </a:r>
            <a:br>
              <a:rPr lang="en-US" sz="2400" dirty="0" smtClean="0"/>
            </a:br>
            <a:r>
              <a:rPr lang="en-US" sz="2400" dirty="0" smtClean="0"/>
              <a:t>- Master curricula related to WRM in WB and EU</a:t>
            </a:r>
            <a:br>
              <a:rPr lang="en-US" sz="2400" dirty="0" smtClean="0"/>
            </a:br>
            <a:r>
              <a:rPr lang="en-US" sz="2400" dirty="0" smtClean="0"/>
              <a:t>- Workshop May 8-10, Vienna, Austria</a:t>
            </a:r>
            <a:br>
              <a:rPr lang="en-US" sz="2400" dirty="0" smtClean="0"/>
            </a:br>
            <a:r>
              <a:rPr lang="en-US" sz="2400" dirty="0" smtClean="0">
                <a:sym typeface="Wingdings" panose="05000000000000000000" pitchFamily="2" charset="2"/>
              </a:rPr>
              <a:t> p</a:t>
            </a:r>
            <a:r>
              <a:rPr lang="en-US" sz="2400" dirty="0" smtClean="0"/>
              <a:t>resentation by Kurt Glock tomorrow</a:t>
            </a:r>
          </a:p>
          <a:p>
            <a:r>
              <a:rPr lang="en-US" sz="2800" dirty="0" smtClean="0"/>
              <a:t>Contribution to the </a:t>
            </a:r>
            <a:r>
              <a:rPr lang="en-US" sz="2800" b="1" dirty="0" smtClean="0"/>
              <a:t>development</a:t>
            </a:r>
            <a:r>
              <a:rPr lang="en-US" sz="2800" dirty="0" smtClean="0"/>
              <a:t> of competence-based </a:t>
            </a:r>
            <a:r>
              <a:rPr lang="en-US" sz="2800" b="1" dirty="0" smtClean="0"/>
              <a:t>curricula</a:t>
            </a:r>
            <a:r>
              <a:rPr lang="en-US" sz="2800" dirty="0" smtClean="0"/>
              <a:t> and </a:t>
            </a:r>
            <a:r>
              <a:rPr lang="en-US" sz="2800" b="1" dirty="0" smtClean="0"/>
              <a:t>trainings</a:t>
            </a:r>
          </a:p>
          <a:p>
            <a:r>
              <a:rPr lang="en-US" sz="2800" dirty="0" smtClean="0"/>
              <a:t>Conduction of a </a:t>
            </a:r>
            <a:r>
              <a:rPr lang="en-US" sz="2800" b="1" dirty="0" smtClean="0"/>
              <a:t>training workshop </a:t>
            </a:r>
            <a:r>
              <a:rPr lang="en-US" sz="2800" dirty="0" smtClean="0"/>
              <a:t>for teaching staff</a:t>
            </a:r>
            <a:br>
              <a:rPr lang="en-US" sz="2800" dirty="0" smtClean="0"/>
            </a:br>
            <a:r>
              <a:rPr lang="en-US" sz="2800" dirty="0" smtClean="0"/>
              <a:t>(3 days in February 2020)</a:t>
            </a:r>
          </a:p>
          <a:p>
            <a:r>
              <a:rPr lang="en-US" sz="2800" b="1" dirty="0" smtClean="0"/>
              <a:t>Summer school </a:t>
            </a:r>
            <a:r>
              <a:rPr lang="en-US" sz="2800" dirty="0" smtClean="0"/>
              <a:t>for students (5 days in June 2021)</a:t>
            </a:r>
            <a:endParaRPr lang="en-US" sz="2800" dirty="0"/>
          </a:p>
        </p:txBody>
      </p:sp>
    </p:spTree>
    <p:extLst>
      <p:ext uri="{BB962C8B-B14F-4D97-AF65-F5344CB8AC3E}">
        <p14:creationId xmlns:p14="http://schemas.microsoft.com/office/powerpoint/2010/main" val="229478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Contact</a:t>
            </a:r>
            <a:r>
              <a:rPr lang="de-AT" dirty="0" smtClean="0"/>
              <a:t> </a:t>
            </a:r>
            <a:r>
              <a:rPr lang="de-AT" dirty="0" err="1" smtClean="0"/>
              <a:t>information</a:t>
            </a:r>
            <a:endParaRPr lang="de-AT" dirty="0"/>
          </a:p>
        </p:txBody>
      </p:sp>
      <p:sp>
        <p:nvSpPr>
          <p:cNvPr id="3" name="Inhaltsplatzhalter 2"/>
          <p:cNvSpPr>
            <a:spLocks noGrp="1"/>
          </p:cNvSpPr>
          <p:nvPr>
            <p:ph idx="1"/>
          </p:nvPr>
        </p:nvSpPr>
        <p:spPr/>
        <p:txBody>
          <a:bodyPr>
            <a:normAutofit fontScale="55000" lnSpcReduction="20000"/>
          </a:bodyPr>
          <a:lstStyle/>
          <a:p>
            <a:pPr marL="0" indent="0">
              <a:buNone/>
            </a:pPr>
            <a:r>
              <a:rPr lang="de-AT" dirty="0"/>
              <a:t>University </a:t>
            </a:r>
            <a:r>
              <a:rPr lang="de-AT" dirty="0" err="1"/>
              <a:t>of</a:t>
            </a:r>
            <a:r>
              <a:rPr lang="de-AT" dirty="0"/>
              <a:t> Natural Resources </a:t>
            </a:r>
            <a:r>
              <a:rPr lang="de-AT" dirty="0" err="1"/>
              <a:t>and</a:t>
            </a:r>
            <a:r>
              <a:rPr lang="de-AT" dirty="0"/>
              <a:t> Life </a:t>
            </a:r>
            <a:r>
              <a:rPr lang="de-AT" dirty="0" err="1"/>
              <a:t>Sciences</a:t>
            </a:r>
            <a:r>
              <a:rPr lang="de-AT" dirty="0"/>
              <a:t> Vienna (BOKU)</a:t>
            </a:r>
          </a:p>
          <a:p>
            <a:pPr marL="0" indent="0">
              <a:buNone/>
            </a:pPr>
            <a:r>
              <a:rPr lang="de-AT" dirty="0"/>
              <a:t>Department </a:t>
            </a:r>
            <a:r>
              <a:rPr lang="de-AT" dirty="0" err="1"/>
              <a:t>of</a:t>
            </a:r>
            <a:r>
              <a:rPr lang="de-AT" dirty="0"/>
              <a:t> </a:t>
            </a:r>
            <a:r>
              <a:rPr lang="de-AT" dirty="0" err="1"/>
              <a:t>Water</a:t>
            </a:r>
            <a:r>
              <a:rPr lang="de-AT" dirty="0"/>
              <a:t>, </a:t>
            </a:r>
            <a:r>
              <a:rPr lang="de-AT" dirty="0" err="1"/>
              <a:t>Atmosphere</a:t>
            </a:r>
            <a:r>
              <a:rPr lang="de-AT" dirty="0"/>
              <a:t> </a:t>
            </a:r>
            <a:r>
              <a:rPr lang="de-AT" dirty="0" err="1"/>
              <a:t>and</a:t>
            </a:r>
            <a:r>
              <a:rPr lang="de-AT" dirty="0"/>
              <a:t> Environment  (WAU)</a:t>
            </a:r>
          </a:p>
          <a:p>
            <a:pPr marL="0" indent="0">
              <a:buNone/>
            </a:pPr>
            <a:r>
              <a:rPr lang="de-AT" dirty="0"/>
              <a:t>Institute </a:t>
            </a:r>
            <a:r>
              <a:rPr lang="de-AT" dirty="0" err="1"/>
              <a:t>of</a:t>
            </a:r>
            <a:r>
              <a:rPr lang="de-AT" dirty="0"/>
              <a:t> </a:t>
            </a:r>
            <a:r>
              <a:rPr lang="de-AT" dirty="0" err="1" smtClean="0"/>
              <a:t>Hydraulic</a:t>
            </a:r>
            <a:r>
              <a:rPr lang="de-AT" dirty="0" smtClean="0"/>
              <a:t> Engineering </a:t>
            </a:r>
            <a:r>
              <a:rPr lang="de-AT" dirty="0" err="1" smtClean="0"/>
              <a:t>and</a:t>
            </a:r>
            <a:r>
              <a:rPr lang="de-AT" dirty="0" smtClean="0"/>
              <a:t> River Research (IWA)</a:t>
            </a:r>
            <a:endParaRPr lang="de-AT" dirty="0"/>
          </a:p>
          <a:p>
            <a:pPr marL="0" indent="0">
              <a:buNone/>
            </a:pPr>
            <a:endParaRPr lang="de-AT" dirty="0"/>
          </a:p>
          <a:p>
            <a:pPr marL="0" indent="0">
              <a:buNone/>
            </a:pPr>
            <a:r>
              <a:rPr lang="de-AT" dirty="0"/>
              <a:t>Find </a:t>
            </a:r>
            <a:r>
              <a:rPr lang="de-AT" dirty="0" err="1"/>
              <a:t>more</a:t>
            </a:r>
            <a:r>
              <a:rPr lang="de-AT" dirty="0"/>
              <a:t> </a:t>
            </a:r>
            <a:r>
              <a:rPr lang="de-AT" dirty="0" err="1"/>
              <a:t>about</a:t>
            </a:r>
            <a:r>
              <a:rPr lang="de-AT" dirty="0"/>
              <a:t> </a:t>
            </a:r>
            <a:r>
              <a:rPr lang="de-AT" dirty="0" err="1" smtClean="0"/>
              <a:t>us</a:t>
            </a:r>
            <a:r>
              <a:rPr lang="de-AT" dirty="0" smtClean="0"/>
              <a:t> </a:t>
            </a:r>
            <a:r>
              <a:rPr lang="de-AT" dirty="0"/>
              <a:t>in</a:t>
            </a:r>
          </a:p>
          <a:p>
            <a:pPr marL="0" indent="0">
              <a:buNone/>
            </a:pPr>
            <a:r>
              <a:rPr lang="de-AT" dirty="0">
                <a:hlinkClick r:id="rId2"/>
              </a:rPr>
              <a:t>http://</a:t>
            </a:r>
            <a:r>
              <a:rPr lang="de-AT" dirty="0" smtClean="0">
                <a:hlinkClick r:id="rId2"/>
              </a:rPr>
              <a:t>www.wau.boku.ac.at/en/</a:t>
            </a:r>
            <a:endParaRPr lang="de-AT" dirty="0" smtClean="0"/>
          </a:p>
          <a:p>
            <a:pPr marL="0" indent="0">
              <a:buNone/>
            </a:pPr>
            <a:endParaRPr lang="de-AT" dirty="0"/>
          </a:p>
          <a:p>
            <a:pPr marL="0" indent="0">
              <a:buNone/>
            </a:pPr>
            <a:r>
              <a:rPr lang="de-AT" b="1" dirty="0" smtClean="0"/>
              <a:t>Michael </a:t>
            </a:r>
            <a:r>
              <a:rPr lang="de-AT" b="1" dirty="0"/>
              <a:t>Tritthart</a:t>
            </a:r>
          </a:p>
          <a:p>
            <a:pPr marL="0" indent="0">
              <a:buNone/>
            </a:pPr>
            <a:r>
              <a:rPr lang="de-AT" dirty="0"/>
              <a:t>Priv.-</a:t>
            </a:r>
            <a:r>
              <a:rPr lang="de-AT" dirty="0" err="1"/>
              <a:t>Doz</a:t>
            </a:r>
            <a:r>
              <a:rPr lang="de-AT" dirty="0"/>
              <a:t>. Dipl.-Ing. </a:t>
            </a:r>
            <a:r>
              <a:rPr lang="de-AT" dirty="0" err="1"/>
              <a:t>Dr.techn</a:t>
            </a:r>
            <a:r>
              <a:rPr lang="de-AT" dirty="0"/>
              <a:t>.</a:t>
            </a:r>
          </a:p>
          <a:p>
            <a:pPr marL="0" indent="0">
              <a:buNone/>
            </a:pPr>
            <a:r>
              <a:rPr lang="de-AT" dirty="0" err="1"/>
              <a:t>E-mail</a:t>
            </a:r>
            <a:r>
              <a:rPr lang="de-AT" dirty="0"/>
              <a:t>: </a:t>
            </a:r>
            <a:r>
              <a:rPr lang="de-AT" dirty="0" smtClean="0">
                <a:hlinkClick r:id="rId3"/>
              </a:rPr>
              <a:t>michael.tritthart@boku.ac.at</a:t>
            </a:r>
            <a:endParaRPr lang="de-AT" dirty="0" smtClean="0"/>
          </a:p>
          <a:p>
            <a:pPr marL="0" indent="0">
              <a:buNone/>
            </a:pPr>
            <a:endParaRPr lang="de-AT" dirty="0"/>
          </a:p>
          <a:p>
            <a:pPr marL="0" indent="0">
              <a:buNone/>
            </a:pPr>
            <a:r>
              <a:rPr lang="de-AT" b="1" dirty="0" smtClean="0"/>
              <a:t>Kurt </a:t>
            </a:r>
            <a:r>
              <a:rPr lang="de-AT" b="1" dirty="0"/>
              <a:t>Glock</a:t>
            </a:r>
          </a:p>
          <a:p>
            <a:pPr marL="0" indent="0">
              <a:buNone/>
            </a:pPr>
            <a:r>
              <a:rPr lang="de-AT" dirty="0"/>
              <a:t>Dipl.-Ing.</a:t>
            </a:r>
          </a:p>
          <a:p>
            <a:pPr marL="0" indent="0">
              <a:buNone/>
            </a:pPr>
            <a:r>
              <a:rPr lang="de-AT" dirty="0" err="1"/>
              <a:t>E-mail</a:t>
            </a:r>
            <a:r>
              <a:rPr lang="de-AT" dirty="0"/>
              <a:t>: </a:t>
            </a:r>
            <a:r>
              <a:rPr lang="de-AT" dirty="0" smtClean="0">
                <a:hlinkClick r:id="rId4"/>
              </a:rPr>
              <a:t>kurt.glock@boku.ac.at</a:t>
            </a:r>
            <a:endParaRPr lang="de-AT" dirty="0" smtClean="0"/>
          </a:p>
          <a:p>
            <a:pPr marL="0" indent="0">
              <a:buNone/>
            </a:pPr>
            <a:endParaRPr lang="de-AT" dirty="0"/>
          </a:p>
          <a:p>
            <a:pPr marL="0" indent="0">
              <a:buNone/>
            </a:pPr>
            <a:endParaRPr lang="de-AT" dirty="0"/>
          </a:p>
        </p:txBody>
      </p:sp>
      <p:pic>
        <p:nvPicPr>
          <p:cNvPr id="4"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781799" y="1931670"/>
            <a:ext cx="631825" cy="66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999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Mission Statement</a:t>
            </a:r>
            <a:endParaRPr lang="de-AT" dirty="0"/>
          </a:p>
        </p:txBody>
      </p:sp>
      <p:sp>
        <p:nvSpPr>
          <p:cNvPr id="3" name="Inhaltsplatzhalter 2"/>
          <p:cNvSpPr>
            <a:spLocks noGrp="1"/>
          </p:cNvSpPr>
          <p:nvPr>
            <p:ph idx="1"/>
          </p:nvPr>
        </p:nvSpPr>
        <p:spPr/>
        <p:txBody>
          <a:bodyPr>
            <a:normAutofit fontScale="92500" lnSpcReduction="20000"/>
          </a:bodyPr>
          <a:lstStyle/>
          <a:p>
            <a:pPr marL="0" indent="0">
              <a:buNone/>
            </a:pPr>
            <a:r>
              <a:rPr lang="en-GB" dirty="0"/>
              <a:t>BOKU – University of Natural Resources and Life Sciences, Vienna</a:t>
            </a:r>
          </a:p>
          <a:p>
            <a:pPr marL="0" indent="0">
              <a:buNone/>
            </a:pPr>
            <a:endParaRPr lang="en-GB" dirty="0"/>
          </a:p>
          <a:p>
            <a:pPr marL="0" indent="0">
              <a:buNone/>
            </a:pPr>
            <a:r>
              <a:rPr lang="en-GB" i="1" dirty="0"/>
              <a:t>„It is BOKU´s core competence to </a:t>
            </a:r>
            <a:br>
              <a:rPr lang="en-GB" i="1" dirty="0"/>
            </a:br>
            <a:r>
              <a:rPr lang="en-GB" i="1" dirty="0"/>
              <a:t>research and impart knowledge of </a:t>
            </a:r>
            <a:br>
              <a:rPr lang="en-GB" i="1" dirty="0"/>
            </a:br>
            <a:r>
              <a:rPr lang="en-GB" i="1" dirty="0"/>
              <a:t>sustainably using natural resources and thus providing options to safeguard natural resources. Thereby the „University of Life“ offers answers to issues that affect the general public and that are highly relevant for each and everyone of us</a:t>
            </a:r>
            <a:r>
              <a:rPr lang="en-GB" i="1" dirty="0" smtClean="0"/>
              <a:t>.“</a:t>
            </a:r>
            <a:endParaRPr lang="en-GB" i="1" dirty="0"/>
          </a:p>
        </p:txBody>
      </p:sp>
      <p:pic>
        <p:nvPicPr>
          <p:cNvPr id="4" name="Picture 14" descr="BOKU_IWHW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286000"/>
            <a:ext cx="1484671" cy="148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131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Facts &amp; </a:t>
            </a:r>
            <a:r>
              <a:rPr lang="de-AT" dirty="0" err="1" smtClean="0"/>
              <a:t>Figures</a:t>
            </a:r>
            <a:endParaRPr lang="de-AT" dirty="0"/>
          </a:p>
        </p:txBody>
      </p:sp>
      <p:graphicFrame>
        <p:nvGraphicFramePr>
          <p:cNvPr id="4" name="Tabelle 3"/>
          <p:cNvGraphicFramePr>
            <a:graphicFrameLocks noGrp="1"/>
          </p:cNvGraphicFramePr>
          <p:nvPr>
            <p:extLst>
              <p:ext uri="{D42A27DB-BD31-4B8C-83A1-F6EECF244321}">
                <p14:modId xmlns:p14="http://schemas.microsoft.com/office/powerpoint/2010/main" val="3352954727"/>
              </p:ext>
            </p:extLst>
          </p:nvPr>
        </p:nvGraphicFramePr>
        <p:xfrm>
          <a:off x="685800" y="2895600"/>
          <a:ext cx="2933700" cy="148336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370840">
                <a:tc>
                  <a:txBody>
                    <a:bodyPr/>
                    <a:lstStyle/>
                    <a:p>
                      <a:r>
                        <a:rPr lang="de-AT" dirty="0" err="1" smtClean="0"/>
                        <a:t>Staff</a:t>
                      </a:r>
                      <a:endParaRPr lang="de-AT" dirty="0"/>
                    </a:p>
                  </a:txBody>
                  <a:tcPr/>
                </a:tc>
                <a:tc>
                  <a:txBody>
                    <a:bodyPr/>
                    <a:lstStyle/>
                    <a:p>
                      <a:endParaRPr lang="de-AT" dirty="0"/>
                    </a:p>
                  </a:txBody>
                  <a:tcPr/>
                </a:tc>
                <a:extLst>
                  <a:ext uri="{0D108BD9-81ED-4DB2-BD59-A6C34878D82A}">
                    <a16:rowId xmlns:a16="http://schemas.microsoft.com/office/drawing/2014/main" val="10000"/>
                  </a:ext>
                </a:extLst>
              </a:tr>
              <a:tr h="370840">
                <a:tc>
                  <a:txBody>
                    <a:bodyPr/>
                    <a:lstStyle/>
                    <a:p>
                      <a:r>
                        <a:rPr lang="de-AT" dirty="0" smtClean="0"/>
                        <a:t>Scientific</a:t>
                      </a:r>
                      <a:r>
                        <a:rPr lang="de-AT" baseline="0" dirty="0" smtClean="0"/>
                        <a:t> </a:t>
                      </a:r>
                      <a:r>
                        <a:rPr lang="de-AT" baseline="0" dirty="0" err="1" smtClean="0"/>
                        <a:t>staff</a:t>
                      </a:r>
                      <a:endParaRPr lang="de-AT" dirty="0"/>
                    </a:p>
                  </a:txBody>
                  <a:tcPr/>
                </a:tc>
                <a:tc>
                  <a:txBody>
                    <a:bodyPr/>
                    <a:lstStyle/>
                    <a:p>
                      <a:pPr algn="r"/>
                      <a:r>
                        <a:rPr lang="de-AT" dirty="0" smtClean="0"/>
                        <a:t>1.004</a:t>
                      </a:r>
                      <a:endParaRPr lang="de-AT" dirty="0"/>
                    </a:p>
                  </a:txBody>
                  <a:tcPr/>
                </a:tc>
                <a:extLst>
                  <a:ext uri="{0D108BD9-81ED-4DB2-BD59-A6C34878D82A}">
                    <a16:rowId xmlns:a16="http://schemas.microsoft.com/office/drawing/2014/main" val="10001"/>
                  </a:ext>
                </a:extLst>
              </a:tr>
              <a:tr h="370840">
                <a:tc>
                  <a:txBody>
                    <a:bodyPr/>
                    <a:lstStyle/>
                    <a:p>
                      <a:r>
                        <a:rPr lang="de-AT" dirty="0" smtClean="0"/>
                        <a:t>Non-</a:t>
                      </a:r>
                      <a:r>
                        <a:rPr lang="de-AT" dirty="0" err="1" smtClean="0"/>
                        <a:t>scientific</a:t>
                      </a:r>
                      <a:r>
                        <a:rPr lang="de-AT" baseline="0" dirty="0" smtClean="0"/>
                        <a:t> </a:t>
                      </a:r>
                      <a:r>
                        <a:rPr lang="de-AT" baseline="0" dirty="0" err="1" smtClean="0"/>
                        <a:t>staff</a:t>
                      </a:r>
                      <a:endParaRPr lang="de-AT" dirty="0"/>
                    </a:p>
                  </a:txBody>
                  <a:tcPr/>
                </a:tc>
                <a:tc>
                  <a:txBody>
                    <a:bodyPr/>
                    <a:lstStyle/>
                    <a:p>
                      <a:pPr algn="r"/>
                      <a:r>
                        <a:rPr lang="de-AT" dirty="0" smtClean="0"/>
                        <a:t>580</a:t>
                      </a:r>
                      <a:endParaRPr lang="de-AT" dirty="0"/>
                    </a:p>
                  </a:txBody>
                  <a:tcPr/>
                </a:tc>
                <a:extLst>
                  <a:ext uri="{0D108BD9-81ED-4DB2-BD59-A6C34878D82A}">
                    <a16:rowId xmlns:a16="http://schemas.microsoft.com/office/drawing/2014/main" val="10002"/>
                  </a:ext>
                </a:extLst>
              </a:tr>
              <a:tr h="370840">
                <a:tc>
                  <a:txBody>
                    <a:bodyPr/>
                    <a:lstStyle/>
                    <a:p>
                      <a:r>
                        <a:rPr lang="de-AT" dirty="0" smtClean="0"/>
                        <a:t>Overall </a:t>
                      </a:r>
                      <a:r>
                        <a:rPr lang="de-AT" dirty="0" err="1" smtClean="0"/>
                        <a:t>staff</a:t>
                      </a:r>
                      <a:endParaRPr lang="de-AT" dirty="0"/>
                    </a:p>
                  </a:txBody>
                  <a:tcPr/>
                </a:tc>
                <a:tc>
                  <a:txBody>
                    <a:bodyPr/>
                    <a:lstStyle/>
                    <a:p>
                      <a:pPr algn="r"/>
                      <a:r>
                        <a:rPr lang="de-AT" dirty="0" smtClean="0"/>
                        <a:t>1.584</a:t>
                      </a:r>
                      <a:endParaRPr lang="de-AT" dirty="0"/>
                    </a:p>
                  </a:txBody>
                  <a:tcPr/>
                </a:tc>
                <a:extLst>
                  <a:ext uri="{0D108BD9-81ED-4DB2-BD59-A6C34878D82A}">
                    <a16:rowId xmlns:a16="http://schemas.microsoft.com/office/drawing/2014/main" val="10003"/>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3788970869"/>
              </p:ext>
            </p:extLst>
          </p:nvPr>
        </p:nvGraphicFramePr>
        <p:xfrm>
          <a:off x="4305300" y="1752600"/>
          <a:ext cx="3390900" cy="185420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70840">
                <a:tc>
                  <a:txBody>
                    <a:bodyPr/>
                    <a:lstStyle/>
                    <a:p>
                      <a:r>
                        <a:rPr lang="de-AT" dirty="0" err="1" smtClean="0"/>
                        <a:t>Students</a:t>
                      </a:r>
                      <a:endParaRPr lang="de-AT" dirty="0"/>
                    </a:p>
                  </a:txBody>
                  <a:tcPr/>
                </a:tc>
                <a:tc>
                  <a:txBody>
                    <a:bodyPr/>
                    <a:lstStyle/>
                    <a:p>
                      <a:endParaRPr lang="de-AT" dirty="0"/>
                    </a:p>
                  </a:txBody>
                  <a:tcPr/>
                </a:tc>
                <a:extLst>
                  <a:ext uri="{0D108BD9-81ED-4DB2-BD59-A6C34878D82A}">
                    <a16:rowId xmlns:a16="http://schemas.microsoft.com/office/drawing/2014/main" val="10000"/>
                  </a:ext>
                </a:extLst>
              </a:tr>
              <a:tr h="370840">
                <a:tc>
                  <a:txBody>
                    <a:bodyPr/>
                    <a:lstStyle/>
                    <a:p>
                      <a:r>
                        <a:rPr lang="de-AT" dirty="0" smtClean="0"/>
                        <a:t>… </a:t>
                      </a:r>
                      <a:r>
                        <a:rPr lang="de-AT" dirty="0" err="1" smtClean="0"/>
                        <a:t>from</a:t>
                      </a:r>
                      <a:r>
                        <a:rPr lang="de-AT" dirty="0" smtClean="0"/>
                        <a:t> Austria</a:t>
                      </a:r>
                      <a:endParaRPr lang="de-AT" dirty="0"/>
                    </a:p>
                  </a:txBody>
                  <a:tcPr/>
                </a:tc>
                <a:tc>
                  <a:txBody>
                    <a:bodyPr/>
                    <a:lstStyle/>
                    <a:p>
                      <a:pPr algn="r"/>
                      <a:r>
                        <a:rPr lang="de-AT" dirty="0" smtClean="0"/>
                        <a:t>9.728</a:t>
                      </a:r>
                      <a:endParaRPr lang="de-AT" dirty="0"/>
                    </a:p>
                  </a:txBody>
                  <a:tcPr/>
                </a:tc>
                <a:extLst>
                  <a:ext uri="{0D108BD9-81ED-4DB2-BD59-A6C34878D82A}">
                    <a16:rowId xmlns:a16="http://schemas.microsoft.com/office/drawing/2014/main" val="10001"/>
                  </a:ext>
                </a:extLst>
              </a:tr>
              <a:tr h="370840">
                <a:tc>
                  <a:txBody>
                    <a:bodyPr/>
                    <a:lstStyle/>
                    <a:p>
                      <a:r>
                        <a:rPr lang="de-AT" dirty="0" smtClean="0"/>
                        <a:t>… </a:t>
                      </a:r>
                      <a:r>
                        <a:rPr lang="de-AT" baseline="0" dirty="0" err="1" smtClean="0"/>
                        <a:t>from</a:t>
                      </a:r>
                      <a:r>
                        <a:rPr lang="de-AT" baseline="0" dirty="0" smtClean="0"/>
                        <a:t> </a:t>
                      </a:r>
                      <a:r>
                        <a:rPr lang="de-AT" baseline="0" dirty="0" err="1" smtClean="0"/>
                        <a:t>the</a:t>
                      </a:r>
                      <a:r>
                        <a:rPr lang="de-AT" baseline="0" dirty="0" smtClean="0"/>
                        <a:t> EU</a:t>
                      </a:r>
                      <a:endParaRPr lang="de-AT" dirty="0"/>
                    </a:p>
                  </a:txBody>
                  <a:tcPr/>
                </a:tc>
                <a:tc>
                  <a:txBody>
                    <a:bodyPr/>
                    <a:lstStyle/>
                    <a:p>
                      <a:pPr algn="r"/>
                      <a:r>
                        <a:rPr lang="de-AT" dirty="0" smtClean="0"/>
                        <a:t>1.946</a:t>
                      </a:r>
                      <a:endParaRPr lang="de-AT" dirty="0"/>
                    </a:p>
                  </a:txBody>
                  <a:tcPr/>
                </a:tc>
                <a:extLst>
                  <a:ext uri="{0D108BD9-81ED-4DB2-BD59-A6C34878D82A}">
                    <a16:rowId xmlns:a16="http://schemas.microsoft.com/office/drawing/2014/main" val="10002"/>
                  </a:ext>
                </a:extLst>
              </a:tr>
              <a:tr h="370840">
                <a:tc>
                  <a:txBody>
                    <a:bodyPr/>
                    <a:lstStyle/>
                    <a:p>
                      <a:r>
                        <a:rPr lang="de-AT" dirty="0" smtClean="0"/>
                        <a:t>… </a:t>
                      </a:r>
                      <a:r>
                        <a:rPr lang="de-AT" dirty="0" err="1" smtClean="0"/>
                        <a:t>from</a:t>
                      </a:r>
                      <a:r>
                        <a:rPr lang="de-AT" dirty="0" smtClean="0"/>
                        <a:t> </a:t>
                      </a:r>
                      <a:r>
                        <a:rPr lang="de-AT" dirty="0" err="1" smtClean="0"/>
                        <a:t>third</a:t>
                      </a:r>
                      <a:r>
                        <a:rPr lang="de-AT" dirty="0" smtClean="0"/>
                        <a:t> countries</a:t>
                      </a:r>
                      <a:endParaRPr lang="de-AT" dirty="0"/>
                    </a:p>
                  </a:txBody>
                  <a:tcPr/>
                </a:tc>
                <a:tc>
                  <a:txBody>
                    <a:bodyPr/>
                    <a:lstStyle/>
                    <a:p>
                      <a:pPr algn="r"/>
                      <a:r>
                        <a:rPr lang="de-AT" dirty="0" smtClean="0"/>
                        <a:t>606</a:t>
                      </a:r>
                      <a:endParaRPr lang="de-AT" dirty="0"/>
                    </a:p>
                  </a:txBody>
                  <a:tcPr/>
                </a:tc>
                <a:extLst>
                  <a:ext uri="{0D108BD9-81ED-4DB2-BD59-A6C34878D82A}">
                    <a16:rowId xmlns:a16="http://schemas.microsoft.com/office/drawing/2014/main" val="10003"/>
                  </a:ext>
                </a:extLst>
              </a:tr>
              <a:tr h="370840">
                <a:tc>
                  <a:txBody>
                    <a:bodyPr/>
                    <a:lstStyle/>
                    <a:p>
                      <a:r>
                        <a:rPr lang="de-AT" dirty="0" smtClean="0"/>
                        <a:t>Overall</a:t>
                      </a:r>
                      <a:endParaRPr lang="de-AT" dirty="0"/>
                    </a:p>
                  </a:txBody>
                  <a:tcPr/>
                </a:tc>
                <a:tc>
                  <a:txBody>
                    <a:bodyPr/>
                    <a:lstStyle/>
                    <a:p>
                      <a:pPr algn="r"/>
                      <a:r>
                        <a:rPr lang="de-AT" dirty="0" smtClean="0"/>
                        <a:t>12.280</a:t>
                      </a:r>
                      <a:endParaRPr lang="de-AT" dirty="0"/>
                    </a:p>
                  </a:txBody>
                  <a:tcPr/>
                </a:tc>
                <a:extLst>
                  <a:ext uri="{0D108BD9-81ED-4DB2-BD59-A6C34878D82A}">
                    <a16:rowId xmlns:a16="http://schemas.microsoft.com/office/drawing/2014/main" val="10004"/>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4125386788"/>
              </p:ext>
            </p:extLst>
          </p:nvPr>
        </p:nvGraphicFramePr>
        <p:xfrm>
          <a:off x="4305300" y="3926840"/>
          <a:ext cx="3390900" cy="185420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70840">
                <a:tc>
                  <a:txBody>
                    <a:bodyPr/>
                    <a:lstStyle/>
                    <a:p>
                      <a:r>
                        <a:rPr lang="de-AT" dirty="0" smtClean="0"/>
                        <a:t>Study </a:t>
                      </a:r>
                      <a:r>
                        <a:rPr lang="de-AT" dirty="0" err="1" smtClean="0"/>
                        <a:t>programs</a:t>
                      </a:r>
                      <a:endParaRPr lang="de-AT" dirty="0"/>
                    </a:p>
                  </a:txBody>
                  <a:tcPr/>
                </a:tc>
                <a:tc>
                  <a:txBody>
                    <a:bodyPr/>
                    <a:lstStyle/>
                    <a:p>
                      <a:endParaRPr lang="de-AT" dirty="0"/>
                    </a:p>
                  </a:txBody>
                  <a:tcPr/>
                </a:tc>
                <a:extLst>
                  <a:ext uri="{0D108BD9-81ED-4DB2-BD59-A6C34878D82A}">
                    <a16:rowId xmlns:a16="http://schemas.microsoft.com/office/drawing/2014/main" val="10000"/>
                  </a:ext>
                </a:extLst>
              </a:tr>
              <a:tr h="370840">
                <a:tc>
                  <a:txBody>
                    <a:bodyPr/>
                    <a:lstStyle/>
                    <a:p>
                      <a:r>
                        <a:rPr lang="de-AT" dirty="0" smtClean="0"/>
                        <a:t>Bachelor</a:t>
                      </a:r>
                      <a:endParaRPr lang="de-AT" dirty="0"/>
                    </a:p>
                  </a:txBody>
                  <a:tcPr/>
                </a:tc>
                <a:tc>
                  <a:txBody>
                    <a:bodyPr/>
                    <a:lstStyle/>
                    <a:p>
                      <a:pPr algn="r"/>
                      <a:r>
                        <a:rPr lang="de-AT" dirty="0" smtClean="0"/>
                        <a:t>8</a:t>
                      </a:r>
                      <a:endParaRPr lang="de-AT" dirty="0"/>
                    </a:p>
                  </a:txBody>
                  <a:tcPr/>
                </a:tc>
                <a:extLst>
                  <a:ext uri="{0D108BD9-81ED-4DB2-BD59-A6C34878D82A}">
                    <a16:rowId xmlns:a16="http://schemas.microsoft.com/office/drawing/2014/main" val="10001"/>
                  </a:ext>
                </a:extLst>
              </a:tr>
              <a:tr h="370840">
                <a:tc>
                  <a:txBody>
                    <a:bodyPr/>
                    <a:lstStyle/>
                    <a:p>
                      <a:r>
                        <a:rPr lang="de-AT" dirty="0" smtClean="0"/>
                        <a:t>Master</a:t>
                      </a:r>
                      <a:endParaRPr lang="de-AT" dirty="0"/>
                    </a:p>
                  </a:txBody>
                  <a:tcPr/>
                </a:tc>
                <a:tc>
                  <a:txBody>
                    <a:bodyPr/>
                    <a:lstStyle/>
                    <a:p>
                      <a:pPr algn="r"/>
                      <a:r>
                        <a:rPr lang="de-AT" dirty="0" smtClean="0"/>
                        <a:t>26</a:t>
                      </a:r>
                      <a:endParaRPr lang="de-AT" dirty="0"/>
                    </a:p>
                  </a:txBody>
                  <a:tcPr/>
                </a:tc>
                <a:extLst>
                  <a:ext uri="{0D108BD9-81ED-4DB2-BD59-A6C34878D82A}">
                    <a16:rowId xmlns:a16="http://schemas.microsoft.com/office/drawing/2014/main" val="10002"/>
                  </a:ext>
                </a:extLst>
              </a:tr>
              <a:tr h="370840">
                <a:tc>
                  <a:txBody>
                    <a:bodyPr/>
                    <a:lstStyle/>
                    <a:p>
                      <a:r>
                        <a:rPr lang="de-AT" dirty="0" err="1" smtClean="0"/>
                        <a:t>PhD</a:t>
                      </a:r>
                      <a:endParaRPr lang="de-AT" dirty="0"/>
                    </a:p>
                  </a:txBody>
                  <a:tcPr/>
                </a:tc>
                <a:tc>
                  <a:txBody>
                    <a:bodyPr/>
                    <a:lstStyle/>
                    <a:p>
                      <a:pPr algn="r"/>
                      <a:r>
                        <a:rPr lang="de-AT" dirty="0" smtClean="0"/>
                        <a:t>4</a:t>
                      </a:r>
                      <a:endParaRPr lang="de-AT" dirty="0"/>
                    </a:p>
                  </a:txBody>
                  <a:tcPr/>
                </a:tc>
                <a:extLst>
                  <a:ext uri="{0D108BD9-81ED-4DB2-BD59-A6C34878D82A}">
                    <a16:rowId xmlns:a16="http://schemas.microsoft.com/office/drawing/2014/main" val="10003"/>
                  </a:ext>
                </a:extLst>
              </a:tr>
              <a:tr h="370840">
                <a:tc>
                  <a:txBody>
                    <a:bodyPr/>
                    <a:lstStyle/>
                    <a:p>
                      <a:r>
                        <a:rPr lang="de-AT" dirty="0" smtClean="0"/>
                        <a:t>Overall</a:t>
                      </a:r>
                      <a:endParaRPr lang="de-AT" dirty="0"/>
                    </a:p>
                  </a:txBody>
                  <a:tcPr/>
                </a:tc>
                <a:tc>
                  <a:txBody>
                    <a:bodyPr/>
                    <a:lstStyle/>
                    <a:p>
                      <a:pPr algn="r"/>
                      <a:r>
                        <a:rPr lang="de-AT" dirty="0" smtClean="0"/>
                        <a:t>38</a:t>
                      </a:r>
                      <a:endParaRPr lang="de-AT"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25120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Organisation</a:t>
            </a:r>
            <a:endParaRPr lang="de-AT" dirty="0"/>
          </a:p>
        </p:txBody>
      </p:sp>
      <p:sp>
        <p:nvSpPr>
          <p:cNvPr id="3" name="Inhaltsplatzhalter 2"/>
          <p:cNvSpPr>
            <a:spLocks noGrp="1"/>
          </p:cNvSpPr>
          <p:nvPr>
            <p:ph idx="1"/>
          </p:nvPr>
        </p:nvSpPr>
        <p:spPr>
          <a:xfrm>
            <a:off x="4572000" y="1828800"/>
            <a:ext cx="4038600" cy="4297363"/>
          </a:xfrm>
        </p:spPr>
        <p:txBody>
          <a:bodyPr>
            <a:normAutofit/>
          </a:bodyPr>
          <a:lstStyle/>
          <a:p>
            <a:r>
              <a:rPr lang="de-AT" b="1" dirty="0" smtClean="0"/>
              <a:t>University (BOKU)</a:t>
            </a:r>
          </a:p>
          <a:p>
            <a:pPr lvl="1"/>
            <a:r>
              <a:rPr lang="de-AT" b="1" dirty="0" smtClean="0"/>
              <a:t>15 Departments</a:t>
            </a:r>
            <a:r>
              <a:rPr lang="de-AT" dirty="0" smtClean="0"/>
              <a:t/>
            </a:r>
            <a:br>
              <a:rPr lang="de-AT" dirty="0" smtClean="0"/>
            </a:br>
            <a:r>
              <a:rPr lang="de-AT" sz="2400" dirty="0" smtClean="0"/>
              <a:t>(Department </a:t>
            </a:r>
            <a:r>
              <a:rPr lang="de-AT" sz="2400" dirty="0" err="1" smtClean="0"/>
              <a:t>of</a:t>
            </a:r>
            <a:r>
              <a:rPr lang="de-AT" sz="2400" dirty="0" smtClean="0"/>
              <a:t> </a:t>
            </a:r>
            <a:r>
              <a:rPr lang="de-AT" sz="2400" dirty="0" err="1" smtClean="0"/>
              <a:t>Water</a:t>
            </a:r>
            <a:r>
              <a:rPr lang="de-AT" sz="2400" dirty="0" smtClean="0"/>
              <a:t>, </a:t>
            </a:r>
            <a:r>
              <a:rPr lang="de-AT" sz="2400" dirty="0" err="1" smtClean="0"/>
              <a:t>Atmosphere</a:t>
            </a:r>
            <a:r>
              <a:rPr lang="de-AT" sz="2400" dirty="0" smtClean="0"/>
              <a:t> </a:t>
            </a:r>
            <a:r>
              <a:rPr lang="de-AT" sz="2400" dirty="0" err="1" smtClean="0"/>
              <a:t>and</a:t>
            </a:r>
            <a:r>
              <a:rPr lang="de-AT" sz="2400" dirty="0" smtClean="0"/>
              <a:t> Environment – WAU)</a:t>
            </a:r>
          </a:p>
          <a:p>
            <a:pPr lvl="2"/>
            <a:r>
              <a:rPr lang="de-AT" b="1" dirty="0" smtClean="0"/>
              <a:t>67 Institutes</a:t>
            </a:r>
            <a:br>
              <a:rPr lang="de-AT" b="1" dirty="0" smtClean="0"/>
            </a:br>
            <a:r>
              <a:rPr lang="de-AT" sz="2000" dirty="0" smtClean="0"/>
              <a:t>(Institute </a:t>
            </a:r>
            <a:r>
              <a:rPr lang="de-AT" sz="2000" dirty="0" err="1" smtClean="0"/>
              <a:t>of</a:t>
            </a:r>
            <a:r>
              <a:rPr lang="de-AT" sz="2000" dirty="0" smtClean="0"/>
              <a:t> </a:t>
            </a:r>
            <a:r>
              <a:rPr lang="de-AT" sz="2000" dirty="0" err="1" smtClean="0"/>
              <a:t>Hydraulic</a:t>
            </a:r>
            <a:r>
              <a:rPr lang="de-AT" sz="2000" dirty="0" smtClean="0"/>
              <a:t> </a:t>
            </a:r>
            <a:r>
              <a:rPr lang="de-AT" sz="2000" dirty="0"/>
              <a:t>E</a:t>
            </a:r>
            <a:r>
              <a:rPr lang="de-AT" sz="2000" dirty="0" smtClean="0"/>
              <a:t>ngineering </a:t>
            </a:r>
            <a:r>
              <a:rPr lang="de-AT" sz="2000" dirty="0" err="1" smtClean="0"/>
              <a:t>and</a:t>
            </a:r>
            <a:r>
              <a:rPr lang="de-AT" sz="2000" dirty="0" smtClean="0"/>
              <a:t> River </a:t>
            </a:r>
            <a:r>
              <a:rPr lang="de-AT" sz="2000" dirty="0"/>
              <a:t>R</a:t>
            </a:r>
            <a:r>
              <a:rPr lang="de-AT" sz="2000" dirty="0" smtClean="0"/>
              <a:t>esearch)</a:t>
            </a:r>
            <a:endParaRPr lang="de-AT" sz="2000" dirty="0"/>
          </a:p>
        </p:txBody>
      </p:sp>
      <p:grpSp>
        <p:nvGrpSpPr>
          <p:cNvPr id="4" name="Gruppieren 3"/>
          <p:cNvGrpSpPr/>
          <p:nvPr/>
        </p:nvGrpSpPr>
        <p:grpSpPr>
          <a:xfrm>
            <a:off x="304800" y="1562100"/>
            <a:ext cx="4114800" cy="4533900"/>
            <a:chOff x="2514600" y="1162050"/>
            <a:chExt cx="4114800" cy="4533900"/>
          </a:xfrm>
        </p:grpSpPr>
        <p:pic>
          <p:nvPicPr>
            <p:cNvPr id="5" name="Picture 2" descr="H89 Department für Materialwissenschaften und Prozesstechnik">
              <a:hlinkClick r:id="rId2" tooltip="H89 Department für Materialwissenschaften und Prozesstechni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600" y="4954588"/>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79 Department für Biotechnologie">
              <a:hlinkClick r:id="rId4" tooltip="H79 Department für Biotechnologi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4200525"/>
              <a:ext cx="6016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81 Department Wasser-Atmosphäre-Umwelt">
              <a:hlinkClick r:id="rId6" tooltip="H81 Department Wasser-Atmosphäre-Umwel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0150" y="4187825"/>
              <a:ext cx="6016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80000 Department für Nanobiotechnologie">
              <a:hlinkClick r:id="rId8" tooltip="H80000 Department für Nanobiotechnologi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6538" y="3427413"/>
              <a:ext cx="6016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77 Department für Chemie">
              <a:hlinkClick r:id="rId10" tooltip="H77 Department für Chemi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3300" y="3427413"/>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H83 Department für Integrative Biologie und Biodiversitätsforschung">
              <a:hlinkClick r:id="rId12" tooltip="H83 Department für Integrative Biologie und Biodiversitätsforschung"/>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9038" y="4954588"/>
              <a:ext cx="6016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75 Department für Lebensmittelwissenschaften und -technologie">
              <a:hlinkClick r:id="rId14" tooltip="H75 Department für Lebensmittelwissenschaften und -technologi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6538" y="4954588"/>
              <a:ext cx="6016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H85 Department für Raum, Landschaft und Infrastruktur">
              <a:hlinkClick r:id="rId16" tooltip="H85 Department für Raum, Landschaft und Infrastruktur"/>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1963" y="4954588"/>
              <a:ext cx="6016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73 Department für Wirtschafts- und Sozialwissenschaften">
              <a:hlinkClick r:id="rId18" tooltip="H73 Department für Wirtschafts- und Sozialwissenschaften"/>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30600" y="4200525"/>
              <a:ext cx="6016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H93 Department für Nachhaltige Agrarsysteme">
              <a:hlinkClick r:id="rId20" tooltip="H93 Department für Nachhaltige Agrarsysteme"/>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95775" y="3427413"/>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H87 Department für Bautechnik und Naturgefahren">
              <a:hlinkClick r:id="rId22" tooltip="H87 Department für Bautechnik und Naturgefahren"/>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13325" y="3427413"/>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H91 Department für Wald- und Bodenwissenschaften">
              <a:hlinkClick r:id="rId24" tooltip="H91 Department für Wald- und Bodenwissenschaften"/>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24525" y="3427413"/>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descr="H95 Department für Nutzpflanzenwissenschaften">
              <a:hlinkClick r:id="rId26" tooltip="H95 Department für Nutzpflanzenwissenschaften"/>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16588" y="4187825"/>
              <a:ext cx="6016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H97 Interuniversitäres Department für Agrarbiotechnologie, IFA-Tulln">
              <a:hlinkClick r:id="rId28" tooltip="H97 Interuniversitäres Department für Agrarbiotechnologie, IFA-Tulln"/>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716588" y="4954588"/>
              <a:ext cx="6016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descr="H94 Department für angewandte Genetik und Zellbiologie (DAGZ)">
              <a:hlinkClick r:id="rId30" tooltip="H94 Department für angewandte Genetik und Zellbiologie (DAGZ)"/>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776538" y="4200525"/>
              <a:ext cx="6016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hteck 19"/>
            <p:cNvSpPr>
              <a:spLocks noChangeArrowheads="1"/>
            </p:cNvSpPr>
            <p:nvPr/>
          </p:nvSpPr>
          <p:spPr bwMode="auto">
            <a:xfrm>
              <a:off x="2514600" y="3130550"/>
              <a:ext cx="4114800" cy="2565400"/>
            </a:xfrm>
            <a:prstGeom prst="rect">
              <a:avLst/>
            </a:prstGeom>
            <a:noFill/>
            <a:ln w="38100" algn="ctr">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defPPr>
                <a:defRPr lang="de-A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kumimoji="1" lang="de-DE" altLang="de-DE" sz="3000">
                <a:solidFill>
                  <a:schemeClr val="tx1"/>
                </a:solidFill>
                <a:latin typeface="Tahoma" pitchFamily="34" charset="0"/>
                <a:cs typeface="Arial" charset="0"/>
              </a:endParaRPr>
            </a:p>
          </p:txBody>
        </p:sp>
        <p:sp>
          <p:nvSpPr>
            <p:cNvPr id="21" name="Gleichschenkliges Dreieck 20"/>
            <p:cNvSpPr>
              <a:spLocks noChangeArrowheads="1"/>
            </p:cNvSpPr>
            <p:nvPr/>
          </p:nvSpPr>
          <p:spPr bwMode="auto">
            <a:xfrm>
              <a:off x="2514600" y="1162050"/>
              <a:ext cx="4114800" cy="1866900"/>
            </a:xfrm>
            <a:prstGeom prst="triangle">
              <a:avLst>
                <a:gd name="adj" fmla="val 49690"/>
              </a:avLst>
            </a:prstGeom>
            <a:noFill/>
            <a:ln w="38100" algn="ctr">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defPPr>
                <a:defRPr lang="de-A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kumimoji="1" lang="de-DE" altLang="de-DE" sz="3000">
                <a:solidFill>
                  <a:schemeClr val="tx1"/>
                </a:solidFill>
                <a:latin typeface="Tahoma" pitchFamily="34" charset="0"/>
                <a:cs typeface="Arial" charset="0"/>
              </a:endParaRPr>
            </a:p>
          </p:txBody>
        </p:sp>
        <p:pic>
          <p:nvPicPr>
            <p:cNvPr id="22" name="Picture 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024313" y="1770063"/>
              <a:ext cx="1144587"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10803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Study </a:t>
            </a:r>
            <a:r>
              <a:rPr lang="de-AT" dirty="0" err="1" smtClean="0"/>
              <a:t>programs</a:t>
            </a:r>
            <a:endParaRPr lang="de-AT" dirty="0"/>
          </a:p>
        </p:txBody>
      </p:sp>
      <p:sp>
        <p:nvSpPr>
          <p:cNvPr id="3" name="Inhaltsplatzhalter 2"/>
          <p:cNvSpPr>
            <a:spLocks noGrp="1"/>
          </p:cNvSpPr>
          <p:nvPr>
            <p:ph idx="1"/>
          </p:nvPr>
        </p:nvSpPr>
        <p:spPr/>
        <p:txBody>
          <a:bodyPr/>
          <a:lstStyle/>
          <a:p>
            <a:r>
              <a:rPr lang="de-AT" dirty="0" err="1" smtClean="0"/>
              <a:t>Programs</a:t>
            </a:r>
            <a:r>
              <a:rPr lang="de-AT" dirty="0" smtClean="0"/>
              <a:t> </a:t>
            </a:r>
            <a:r>
              <a:rPr lang="de-AT" dirty="0" err="1" smtClean="0"/>
              <a:t>with</a:t>
            </a:r>
            <a:r>
              <a:rPr lang="de-AT" dirty="0" smtClean="0"/>
              <a:t> </a:t>
            </a:r>
            <a:r>
              <a:rPr lang="de-AT" dirty="0" err="1" smtClean="0"/>
              <a:t>department</a:t>
            </a:r>
            <a:r>
              <a:rPr lang="de-AT" dirty="0" smtClean="0"/>
              <a:t> </a:t>
            </a:r>
            <a:r>
              <a:rPr lang="de-AT" dirty="0" err="1" smtClean="0"/>
              <a:t>responsibility</a:t>
            </a:r>
            <a:endParaRPr lang="de-AT" dirty="0"/>
          </a:p>
        </p:txBody>
      </p:sp>
      <p:graphicFrame>
        <p:nvGraphicFramePr>
          <p:cNvPr id="4" name="Tabelle 3"/>
          <p:cNvGraphicFramePr>
            <a:graphicFrameLocks noGrp="1"/>
          </p:cNvGraphicFramePr>
          <p:nvPr>
            <p:extLst>
              <p:ext uri="{D42A27DB-BD31-4B8C-83A1-F6EECF244321}">
                <p14:modId xmlns:p14="http://schemas.microsoft.com/office/powerpoint/2010/main" val="3860049072"/>
              </p:ext>
            </p:extLst>
          </p:nvPr>
        </p:nvGraphicFramePr>
        <p:xfrm>
          <a:off x="533400" y="2382520"/>
          <a:ext cx="7993380" cy="741680"/>
        </p:xfrm>
        <a:graphic>
          <a:graphicData uri="http://schemas.openxmlformats.org/drawingml/2006/table">
            <a:tbl>
              <a:tblPr firstRow="1" bandRow="1">
                <a:tableStyleId>{5C22544A-7EE6-4342-B048-85BDC9FD1C3A}</a:tableStyleId>
              </a:tblPr>
              <a:tblGrid>
                <a:gridCol w="685038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370840">
                <a:tc>
                  <a:txBody>
                    <a:bodyPr/>
                    <a:lstStyle/>
                    <a:p>
                      <a:r>
                        <a:rPr lang="de-AT" dirty="0" smtClean="0"/>
                        <a:t>Bachelor</a:t>
                      </a:r>
                      <a:r>
                        <a:rPr lang="de-AT" baseline="0" dirty="0" smtClean="0"/>
                        <a:t> Level</a:t>
                      </a:r>
                      <a:endParaRPr lang="de-AT" dirty="0"/>
                    </a:p>
                  </a:txBody>
                  <a:tcPr/>
                </a:tc>
                <a:tc>
                  <a:txBody>
                    <a:bodyPr/>
                    <a:lstStyle/>
                    <a:p>
                      <a:endParaRPr lang="de-AT" dirty="0"/>
                    </a:p>
                  </a:txBody>
                  <a:tcPr/>
                </a:tc>
                <a:extLst>
                  <a:ext uri="{0D108BD9-81ED-4DB2-BD59-A6C34878D82A}">
                    <a16:rowId xmlns:a16="http://schemas.microsoft.com/office/drawing/2014/main" val="10000"/>
                  </a:ext>
                </a:extLst>
              </a:tr>
              <a:tr h="370840">
                <a:tc>
                  <a:txBody>
                    <a:bodyPr/>
                    <a:lstStyle/>
                    <a:p>
                      <a:r>
                        <a:rPr lang="de-AT" dirty="0" smtClean="0"/>
                        <a:t>Environmental  Engineering (</a:t>
                      </a:r>
                      <a:r>
                        <a:rPr lang="de-AT" i="1" dirty="0" smtClean="0"/>
                        <a:t>Kulturtechnik und Wasserwirtschaft</a:t>
                      </a:r>
                      <a:r>
                        <a:rPr lang="de-AT" dirty="0" smtClean="0"/>
                        <a:t>) </a:t>
                      </a:r>
                      <a:endParaRPr lang="de-AT" dirty="0"/>
                    </a:p>
                  </a:txBody>
                  <a:tcPr/>
                </a:tc>
                <a:tc>
                  <a:txBody>
                    <a:bodyPr/>
                    <a:lstStyle/>
                    <a:p>
                      <a:pPr algn="r"/>
                      <a:r>
                        <a:rPr lang="de-AT" dirty="0" smtClean="0"/>
                        <a:t>48%</a:t>
                      </a:r>
                      <a:endParaRPr lang="de-AT" dirty="0"/>
                    </a:p>
                  </a:txBody>
                  <a:tcPr/>
                </a:tc>
                <a:extLst>
                  <a:ext uri="{0D108BD9-81ED-4DB2-BD59-A6C34878D82A}">
                    <a16:rowId xmlns:a16="http://schemas.microsoft.com/office/drawing/2014/main" val="10001"/>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4235428838"/>
              </p:ext>
            </p:extLst>
          </p:nvPr>
        </p:nvGraphicFramePr>
        <p:xfrm>
          <a:off x="563880" y="3413760"/>
          <a:ext cx="7962900" cy="2595880"/>
        </p:xfrm>
        <a:graphic>
          <a:graphicData uri="http://schemas.openxmlformats.org/drawingml/2006/table">
            <a:tbl>
              <a:tblPr firstRow="1" bandRow="1">
                <a:tableStyleId>{5C22544A-7EE6-4342-B048-85BDC9FD1C3A}</a:tableStyleId>
              </a:tblPr>
              <a:tblGrid>
                <a:gridCol w="68199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370840">
                <a:tc>
                  <a:txBody>
                    <a:bodyPr/>
                    <a:lstStyle/>
                    <a:p>
                      <a:r>
                        <a:rPr lang="de-AT" dirty="0" smtClean="0"/>
                        <a:t>Master Level</a:t>
                      </a:r>
                      <a:endParaRPr lang="de-AT" dirty="0"/>
                    </a:p>
                  </a:txBody>
                  <a:tcPr/>
                </a:tc>
                <a:tc>
                  <a:txBody>
                    <a:bodyPr/>
                    <a:lstStyle/>
                    <a:p>
                      <a:endParaRPr lang="de-AT" dirty="0"/>
                    </a:p>
                  </a:txBody>
                  <a:tcPr/>
                </a:tc>
                <a:extLst>
                  <a:ext uri="{0D108BD9-81ED-4DB2-BD59-A6C34878D82A}">
                    <a16:rowId xmlns:a16="http://schemas.microsoft.com/office/drawing/2014/main" val="10000"/>
                  </a:ext>
                </a:extLst>
              </a:tr>
              <a:tr h="370840">
                <a:tc>
                  <a:txBody>
                    <a:bodyPr/>
                    <a:lstStyle/>
                    <a:p>
                      <a:r>
                        <a:rPr lang="de-AT" dirty="0" smtClean="0"/>
                        <a:t>Environmental  Engineering (</a:t>
                      </a:r>
                      <a:r>
                        <a:rPr lang="de-AT" i="1" dirty="0" smtClean="0"/>
                        <a:t>Kulturtechnik und Wasserwirtschaft</a:t>
                      </a:r>
                      <a:r>
                        <a:rPr lang="de-AT" dirty="0" smtClean="0"/>
                        <a:t>)</a:t>
                      </a:r>
                      <a:endParaRPr lang="de-AT" dirty="0"/>
                    </a:p>
                  </a:txBody>
                  <a:tcPr/>
                </a:tc>
                <a:tc>
                  <a:txBody>
                    <a:bodyPr/>
                    <a:lstStyle/>
                    <a:p>
                      <a:pPr algn="r"/>
                      <a:r>
                        <a:rPr lang="de-AT" dirty="0" smtClean="0"/>
                        <a:t>44%</a:t>
                      </a:r>
                      <a:endParaRPr lang="de-AT" dirty="0"/>
                    </a:p>
                  </a:txBody>
                  <a:tcPr/>
                </a:tc>
                <a:extLst>
                  <a:ext uri="{0D108BD9-81ED-4DB2-BD59-A6C34878D82A}">
                    <a16:rowId xmlns:a16="http://schemas.microsoft.com/office/drawing/2014/main" val="10001"/>
                  </a:ext>
                </a:extLst>
              </a:tr>
              <a:tr h="370840">
                <a:tc>
                  <a:txBody>
                    <a:bodyPr/>
                    <a:lstStyle/>
                    <a:p>
                      <a:r>
                        <a:rPr lang="en-GB" dirty="0" smtClean="0"/>
                        <a:t>Water Management and Environmental Engineering (WMEE) </a:t>
                      </a:r>
                      <a:endParaRPr lang="de-AT" dirty="0"/>
                    </a:p>
                  </a:txBody>
                  <a:tcPr/>
                </a:tc>
                <a:tc>
                  <a:txBody>
                    <a:bodyPr/>
                    <a:lstStyle/>
                    <a:p>
                      <a:pPr algn="r"/>
                      <a:r>
                        <a:rPr lang="de-AT" dirty="0" smtClean="0"/>
                        <a:t>57%</a:t>
                      </a:r>
                      <a:endParaRPr lang="de-AT" dirty="0"/>
                    </a:p>
                  </a:txBody>
                  <a:tcPr/>
                </a:tc>
                <a:extLst>
                  <a:ext uri="{0D108BD9-81ED-4DB2-BD59-A6C34878D82A}">
                    <a16:rowId xmlns:a16="http://schemas.microsoft.com/office/drawing/2014/main" val="10002"/>
                  </a:ext>
                </a:extLst>
              </a:tr>
              <a:tr h="370840">
                <a:tc>
                  <a:txBody>
                    <a:bodyPr/>
                    <a:lstStyle/>
                    <a:p>
                      <a:r>
                        <a:rPr lang="de-AT" dirty="0" smtClean="0"/>
                        <a:t>Applied </a:t>
                      </a:r>
                      <a:r>
                        <a:rPr lang="de-AT" dirty="0" err="1" smtClean="0"/>
                        <a:t>Limnology</a:t>
                      </a:r>
                      <a:r>
                        <a:rPr lang="de-AT" dirty="0" smtClean="0"/>
                        <a:t> (MAL)</a:t>
                      </a:r>
                      <a:endParaRPr lang="de-AT" dirty="0"/>
                    </a:p>
                  </a:txBody>
                  <a:tcPr/>
                </a:tc>
                <a:tc>
                  <a:txBody>
                    <a:bodyPr/>
                    <a:lstStyle/>
                    <a:p>
                      <a:pPr algn="r"/>
                      <a:r>
                        <a:rPr lang="de-AT" dirty="0" smtClean="0"/>
                        <a:t>100%</a:t>
                      </a:r>
                      <a:endParaRPr lang="de-AT" dirty="0"/>
                    </a:p>
                  </a:txBody>
                  <a:tcPr/>
                </a:tc>
                <a:extLst>
                  <a:ext uri="{0D108BD9-81ED-4DB2-BD59-A6C34878D82A}">
                    <a16:rowId xmlns:a16="http://schemas.microsoft.com/office/drawing/2014/main" val="10003"/>
                  </a:ext>
                </a:extLst>
              </a:tr>
              <a:tr h="370840">
                <a:tc>
                  <a:txBody>
                    <a:bodyPr/>
                    <a:lstStyle/>
                    <a:p>
                      <a:r>
                        <a:rPr lang="en-GB" dirty="0" smtClean="0"/>
                        <a:t>Natural Resources Management and Ecological Engineering (NARMEE)</a:t>
                      </a:r>
                      <a:endParaRPr lang="de-AT" dirty="0"/>
                    </a:p>
                  </a:txBody>
                  <a:tcPr/>
                </a:tc>
                <a:tc>
                  <a:txBody>
                    <a:bodyPr/>
                    <a:lstStyle/>
                    <a:p>
                      <a:pPr algn="r"/>
                      <a:r>
                        <a:rPr lang="de-AT" dirty="0" smtClean="0"/>
                        <a:t>38%</a:t>
                      </a:r>
                      <a:endParaRPr lang="de-AT" dirty="0"/>
                    </a:p>
                  </a:txBody>
                  <a:tcPr/>
                </a:tc>
                <a:extLst>
                  <a:ext uri="{0D108BD9-81ED-4DB2-BD59-A6C34878D82A}">
                    <a16:rowId xmlns:a16="http://schemas.microsoft.com/office/drawing/2014/main" val="10004"/>
                  </a:ext>
                </a:extLst>
              </a:tr>
              <a:tr h="370840">
                <a:tc>
                  <a:txBody>
                    <a:bodyPr/>
                    <a:lstStyle/>
                    <a:p>
                      <a:r>
                        <a:rPr lang="en-GB" dirty="0" smtClean="0"/>
                        <a:t>Environmental Sciences – Soil, Water and Biodiversity (ENVEURO)</a:t>
                      </a:r>
                      <a:endParaRPr lang="de-AT" dirty="0"/>
                    </a:p>
                  </a:txBody>
                  <a:tcPr/>
                </a:tc>
                <a:tc>
                  <a:txBody>
                    <a:bodyPr/>
                    <a:lstStyle/>
                    <a:p>
                      <a:pPr algn="r"/>
                      <a:r>
                        <a:rPr lang="de-AT" dirty="0" smtClean="0"/>
                        <a:t>35%</a:t>
                      </a:r>
                      <a:endParaRPr lang="de-AT" dirty="0"/>
                    </a:p>
                  </a:txBody>
                  <a:tcPr/>
                </a:tc>
                <a:extLst>
                  <a:ext uri="{0D108BD9-81ED-4DB2-BD59-A6C34878D82A}">
                    <a16:rowId xmlns:a16="http://schemas.microsoft.com/office/drawing/2014/main" val="10005"/>
                  </a:ext>
                </a:extLst>
              </a:tr>
              <a:tr h="370840">
                <a:tc>
                  <a:txBody>
                    <a:bodyPr/>
                    <a:lstStyle/>
                    <a:p>
                      <a:r>
                        <a:rPr lang="en-GB" dirty="0" smtClean="0"/>
                        <a:t>Alpine Natural Dangers / Watershed Regulation </a:t>
                      </a:r>
                      <a:endParaRPr lang="de-AT" dirty="0"/>
                    </a:p>
                  </a:txBody>
                  <a:tcPr/>
                </a:tc>
                <a:tc>
                  <a:txBody>
                    <a:bodyPr/>
                    <a:lstStyle/>
                    <a:p>
                      <a:pPr algn="r"/>
                      <a:r>
                        <a:rPr lang="de-AT" dirty="0" smtClean="0"/>
                        <a:t>11%</a:t>
                      </a:r>
                      <a:endParaRPr lang="de-AT"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85269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Research </a:t>
            </a:r>
            <a:r>
              <a:rPr lang="de-AT" dirty="0" err="1" smtClean="0"/>
              <a:t>fields</a:t>
            </a:r>
            <a:endParaRPr lang="de-AT" dirty="0"/>
          </a:p>
        </p:txBody>
      </p:sp>
      <p:sp>
        <p:nvSpPr>
          <p:cNvPr id="3" name="Inhaltsplatzhalter 2"/>
          <p:cNvSpPr>
            <a:spLocks noGrp="1"/>
          </p:cNvSpPr>
          <p:nvPr>
            <p:ph idx="1"/>
          </p:nvPr>
        </p:nvSpPr>
        <p:spPr/>
        <p:txBody>
          <a:bodyPr>
            <a:normAutofit fontScale="85000" lnSpcReduction="10000"/>
          </a:bodyPr>
          <a:lstStyle/>
          <a:p>
            <a:r>
              <a:rPr lang="en-GB" b="1" dirty="0"/>
              <a:t>Water </a:t>
            </a:r>
            <a:r>
              <a:rPr lang="en-GB" b="1" dirty="0" smtClean="0"/>
              <a:t>management</a:t>
            </a:r>
            <a:br>
              <a:rPr lang="en-GB" b="1" dirty="0" smtClean="0"/>
            </a:br>
            <a:r>
              <a:rPr lang="en-GB" dirty="0" smtClean="0"/>
              <a:t>Relation </a:t>
            </a:r>
            <a:r>
              <a:rPr lang="en-GB" dirty="0"/>
              <a:t>between water and environment, sustainable water use </a:t>
            </a:r>
          </a:p>
          <a:p>
            <a:r>
              <a:rPr lang="en-GB" b="1" dirty="0" smtClean="0"/>
              <a:t>Hydrology</a:t>
            </a:r>
            <a:br>
              <a:rPr lang="en-GB" b="1" dirty="0" smtClean="0"/>
            </a:br>
            <a:r>
              <a:rPr lang="en-GB" dirty="0" smtClean="0"/>
              <a:t>Hydrological </a:t>
            </a:r>
            <a:r>
              <a:rPr lang="en-GB" dirty="0"/>
              <a:t>processes as a foundation for all water related planning and constructions; focus on discharge </a:t>
            </a:r>
          </a:p>
          <a:p>
            <a:r>
              <a:rPr lang="en-GB" b="1" dirty="0"/>
              <a:t>Hydraulic </a:t>
            </a:r>
            <a:r>
              <a:rPr lang="en-GB" b="1" dirty="0" smtClean="0"/>
              <a:t>engineering</a:t>
            </a:r>
            <a:br>
              <a:rPr lang="en-GB" b="1" dirty="0" smtClean="0"/>
            </a:br>
            <a:r>
              <a:rPr lang="en-GB" dirty="0" smtClean="0"/>
              <a:t>Selection </a:t>
            </a:r>
            <a:r>
              <a:rPr lang="en-GB" dirty="0"/>
              <a:t>of technical measures to support economic and social interests, considering the ecological functionality</a:t>
            </a:r>
          </a:p>
          <a:p>
            <a:endParaRPr lang="de-AT" dirty="0"/>
          </a:p>
        </p:txBody>
      </p:sp>
    </p:spTree>
    <p:extLst>
      <p:ext uri="{BB962C8B-B14F-4D97-AF65-F5344CB8AC3E}">
        <p14:creationId xmlns:p14="http://schemas.microsoft.com/office/powerpoint/2010/main" val="1359096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Related</a:t>
            </a:r>
            <a:r>
              <a:rPr lang="de-AT" dirty="0" smtClean="0"/>
              <a:t> </a:t>
            </a:r>
            <a:r>
              <a:rPr lang="de-AT" dirty="0" err="1" smtClean="0"/>
              <a:t>projects</a:t>
            </a:r>
            <a:endParaRPr lang="de-AT" dirty="0"/>
          </a:p>
        </p:txBody>
      </p:sp>
      <p:sp>
        <p:nvSpPr>
          <p:cNvPr id="3" name="Inhaltsplatzhalter 2"/>
          <p:cNvSpPr>
            <a:spLocks noGrp="1"/>
          </p:cNvSpPr>
          <p:nvPr>
            <p:ph idx="1"/>
          </p:nvPr>
        </p:nvSpPr>
        <p:spPr/>
        <p:txBody>
          <a:bodyPr>
            <a:normAutofit fontScale="92500" lnSpcReduction="20000"/>
          </a:bodyPr>
          <a:lstStyle/>
          <a:p>
            <a:pPr marL="0" indent="0">
              <a:buNone/>
            </a:pPr>
            <a:r>
              <a:rPr lang="en-GB" sz="3000" i="1" dirty="0"/>
              <a:t>Floods documentation June 2013</a:t>
            </a:r>
          </a:p>
          <a:p>
            <a:r>
              <a:rPr lang="en-GB" sz="2600" dirty="0"/>
              <a:t>Analysis of precipitation </a:t>
            </a:r>
            <a:br>
              <a:rPr lang="en-GB" sz="2600" dirty="0"/>
            </a:br>
            <a:r>
              <a:rPr lang="en-GB" sz="2600" dirty="0"/>
              <a:t>and discharge</a:t>
            </a:r>
            <a:br>
              <a:rPr lang="en-GB" sz="2600" dirty="0"/>
            </a:br>
            <a:endParaRPr lang="en-GB" sz="2600" dirty="0"/>
          </a:p>
          <a:p>
            <a:r>
              <a:rPr lang="en-GB" sz="2600" dirty="0"/>
              <a:t>Documentation of </a:t>
            </a:r>
            <a:br>
              <a:rPr lang="en-GB" sz="2600" dirty="0"/>
            </a:br>
            <a:r>
              <a:rPr lang="en-GB" sz="2600" dirty="0"/>
              <a:t>inundated areas</a:t>
            </a:r>
            <a:br>
              <a:rPr lang="en-GB" sz="2600" dirty="0"/>
            </a:br>
            <a:endParaRPr lang="en-GB" sz="2600" dirty="0"/>
          </a:p>
          <a:p>
            <a:r>
              <a:rPr lang="en-GB" sz="2600" dirty="0"/>
              <a:t>Analysis of sediment budget </a:t>
            </a:r>
            <a:br>
              <a:rPr lang="en-GB" sz="2600" dirty="0"/>
            </a:br>
            <a:r>
              <a:rPr lang="en-GB" sz="2600" dirty="0"/>
              <a:t>and morphology</a:t>
            </a:r>
            <a:br>
              <a:rPr lang="en-GB" sz="2600" dirty="0"/>
            </a:br>
            <a:endParaRPr lang="en-GB" sz="2600" dirty="0"/>
          </a:p>
          <a:p>
            <a:r>
              <a:rPr lang="en-GB" sz="2600" dirty="0"/>
              <a:t>Effects of </a:t>
            </a:r>
            <a:r>
              <a:rPr lang="en-GB" sz="2600" dirty="0" smtClean="0"/>
              <a:t>implemented</a:t>
            </a:r>
            <a:br>
              <a:rPr lang="en-GB" sz="2600" dirty="0" smtClean="0"/>
            </a:br>
            <a:r>
              <a:rPr lang="en-GB" sz="2600" dirty="0" smtClean="0"/>
              <a:t>protective </a:t>
            </a:r>
            <a:r>
              <a:rPr lang="en-GB" sz="2600" dirty="0"/>
              <a:t>measures</a:t>
            </a:r>
          </a:p>
          <a:p>
            <a:endParaRPr lang="de-AT" dirty="0"/>
          </a:p>
        </p:txBody>
      </p:sp>
      <p:pic>
        <p:nvPicPr>
          <p:cNvPr id="4" name="Grafik 3"/>
          <p:cNvPicPr/>
          <p:nvPr/>
        </p:nvPicPr>
        <p:blipFill rotWithShape="1">
          <a:blip r:embed="rId2" cstate="print">
            <a:extLst>
              <a:ext uri="{28A0092B-C50C-407E-A947-70E740481C1C}">
                <a14:useLocalDpi xmlns:a14="http://schemas.microsoft.com/office/drawing/2010/main" val="0"/>
              </a:ext>
            </a:extLst>
          </a:blip>
          <a:srcRect/>
          <a:stretch/>
        </p:blipFill>
        <p:spPr bwMode="auto">
          <a:xfrm>
            <a:off x="5486400" y="2101509"/>
            <a:ext cx="3223260" cy="1961123"/>
          </a:xfrm>
          <a:prstGeom prst="rect">
            <a:avLst/>
          </a:prstGeom>
          <a:ln>
            <a:noFill/>
          </a:ln>
          <a:extLst>
            <a:ext uri="{53640926-AAD7-44D8-BBD7-CCE9431645EC}">
              <a14:shadowObscured xmlns:a14="http://schemas.microsoft.com/office/drawing/2010/main"/>
            </a:ext>
          </a:extLst>
        </p:spPr>
      </p:pic>
      <p:pic>
        <p:nvPicPr>
          <p:cNvPr id="5" name="Grafik 4"/>
          <p:cNvPicPr/>
          <p:nvPr/>
        </p:nvPicPr>
        <p:blipFill rotWithShape="1">
          <a:blip r:embed="rId3" cstate="print">
            <a:extLst>
              <a:ext uri="{28A0092B-C50C-407E-A947-70E740481C1C}">
                <a14:useLocalDpi xmlns:a14="http://schemas.microsoft.com/office/drawing/2010/main" val="0"/>
              </a:ext>
            </a:extLst>
          </a:blip>
          <a:srcRect/>
          <a:stretch/>
        </p:blipFill>
        <p:spPr bwMode="auto">
          <a:xfrm>
            <a:off x="4861560" y="3886200"/>
            <a:ext cx="3459480" cy="2085268"/>
          </a:xfrm>
          <a:prstGeom prst="rect">
            <a:avLst/>
          </a:prstGeom>
          <a:ln>
            <a:noFill/>
          </a:ln>
          <a:extLst>
            <a:ext uri="{53640926-AAD7-44D8-BBD7-CCE9431645EC}">
              <a14:shadowObscured xmlns:a14="http://schemas.microsoft.com/office/drawing/2010/main"/>
            </a:ext>
          </a:extLst>
        </p:spPr>
      </p:pic>
      <p:sp>
        <p:nvSpPr>
          <p:cNvPr id="6" name="Content Placeholder 2"/>
          <p:cNvSpPr txBox="1">
            <a:spLocks/>
          </p:cNvSpPr>
          <p:nvPr/>
        </p:nvSpPr>
        <p:spPr>
          <a:xfrm>
            <a:off x="7330440" y="5999463"/>
            <a:ext cx="990600" cy="1998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de-AT" sz="900" dirty="0" smtClean="0">
                <a:latin typeface="Book Antiqua" panose="02040602050305030304" pitchFamily="18" charset="0"/>
              </a:rPr>
              <a:t>(BMLFUW, 2015)</a:t>
            </a:r>
          </a:p>
        </p:txBody>
      </p:sp>
    </p:spTree>
    <p:extLst>
      <p:ext uri="{BB962C8B-B14F-4D97-AF65-F5344CB8AC3E}">
        <p14:creationId xmlns:p14="http://schemas.microsoft.com/office/powerpoint/2010/main" val="1953232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Related</a:t>
            </a:r>
            <a:r>
              <a:rPr lang="de-AT" dirty="0" smtClean="0"/>
              <a:t> </a:t>
            </a:r>
            <a:r>
              <a:rPr lang="de-AT" dirty="0" err="1" smtClean="0"/>
              <a:t>projects</a:t>
            </a:r>
            <a:endParaRPr lang="de-AT" dirty="0"/>
          </a:p>
        </p:txBody>
      </p:sp>
      <p:sp>
        <p:nvSpPr>
          <p:cNvPr id="3" name="Inhaltsplatzhalter 2"/>
          <p:cNvSpPr>
            <a:spLocks noGrp="1"/>
          </p:cNvSpPr>
          <p:nvPr>
            <p:ph idx="1"/>
          </p:nvPr>
        </p:nvSpPr>
        <p:spPr/>
        <p:txBody>
          <a:bodyPr>
            <a:normAutofit/>
          </a:bodyPr>
          <a:lstStyle/>
          <a:p>
            <a:pPr marL="0" indent="0">
              <a:lnSpc>
                <a:spcPct val="80000"/>
              </a:lnSpc>
              <a:buNone/>
            </a:pPr>
            <a:r>
              <a:rPr lang="en-GB" sz="2800" i="1" dirty="0"/>
              <a:t>Flood risk I and II</a:t>
            </a:r>
          </a:p>
          <a:p>
            <a:r>
              <a:rPr lang="en-GB" sz="2400" dirty="0"/>
              <a:t>Analysis of natural hazard documentations</a:t>
            </a:r>
          </a:p>
          <a:p>
            <a:r>
              <a:rPr lang="en-GB" sz="2400" dirty="0"/>
              <a:t>Recommendations for future improvements </a:t>
            </a:r>
            <a:br>
              <a:rPr lang="en-GB" sz="2400" dirty="0"/>
            </a:br>
            <a:r>
              <a:rPr lang="en-GB" sz="2400" dirty="0"/>
              <a:t>(„lessons learned“)</a:t>
            </a:r>
          </a:p>
          <a:p>
            <a:r>
              <a:rPr lang="en-GB" sz="2400" dirty="0"/>
              <a:t>Development of effective </a:t>
            </a:r>
            <a:br>
              <a:rPr lang="en-GB" sz="2400" dirty="0"/>
            </a:br>
            <a:r>
              <a:rPr lang="en-GB" sz="2400" dirty="0"/>
              <a:t>implementation strategies </a:t>
            </a:r>
            <a:br>
              <a:rPr lang="en-GB" sz="2400" dirty="0"/>
            </a:br>
            <a:r>
              <a:rPr lang="en-GB" sz="2400" dirty="0"/>
              <a:t>for integrated flood</a:t>
            </a:r>
            <a:br>
              <a:rPr lang="en-GB" sz="2400" dirty="0"/>
            </a:br>
            <a:r>
              <a:rPr lang="en-GB" sz="2400" dirty="0"/>
              <a:t>management</a:t>
            </a:r>
          </a:p>
          <a:p>
            <a:pPr marL="0" indent="0">
              <a:buNone/>
            </a:pPr>
            <a:endParaRPr lang="en-GB" sz="2600" dirty="0"/>
          </a:p>
          <a:p>
            <a:endParaRPr lang="de-AT" dirty="0"/>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76600"/>
            <a:ext cx="4318615" cy="292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4953000" y="6096872"/>
            <a:ext cx="990600" cy="1998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de-AT" sz="900" dirty="0" smtClean="0">
                <a:latin typeface="Book Antiqua" panose="02040602050305030304" pitchFamily="18" charset="0"/>
              </a:rPr>
              <a:t>(BMLFUW, 2004)</a:t>
            </a:r>
          </a:p>
        </p:txBody>
      </p:sp>
    </p:spTree>
    <p:extLst>
      <p:ext uri="{BB962C8B-B14F-4D97-AF65-F5344CB8AC3E}">
        <p14:creationId xmlns:p14="http://schemas.microsoft.com/office/powerpoint/2010/main" val="263973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Related</a:t>
            </a:r>
            <a:r>
              <a:rPr lang="de-AT" dirty="0" smtClean="0"/>
              <a:t> </a:t>
            </a:r>
            <a:r>
              <a:rPr lang="de-AT" dirty="0" err="1" smtClean="0"/>
              <a:t>projects</a:t>
            </a:r>
            <a:endParaRPr lang="de-AT" dirty="0"/>
          </a:p>
        </p:txBody>
      </p:sp>
      <p:sp>
        <p:nvSpPr>
          <p:cNvPr id="3" name="Inhaltsplatzhalter 2"/>
          <p:cNvSpPr>
            <a:spLocks noGrp="1"/>
          </p:cNvSpPr>
          <p:nvPr>
            <p:ph idx="1"/>
          </p:nvPr>
        </p:nvSpPr>
        <p:spPr/>
        <p:txBody>
          <a:bodyPr>
            <a:normAutofit/>
          </a:bodyPr>
          <a:lstStyle/>
          <a:p>
            <a:pPr marL="0" indent="0">
              <a:buNone/>
            </a:pPr>
            <a:r>
              <a:rPr lang="en-GB" sz="2800" i="1" dirty="0" err="1" smtClean="0"/>
              <a:t>PlasticFreeDanube</a:t>
            </a:r>
            <a:endParaRPr lang="en-GB" sz="2800" i="1" dirty="0"/>
          </a:p>
          <a:p>
            <a:r>
              <a:rPr lang="en-GB" sz="2000" dirty="0"/>
              <a:t>Investigation of </a:t>
            </a:r>
            <a:r>
              <a:rPr lang="en-GB" sz="2000" dirty="0" smtClean="0"/>
              <a:t>macro plastic waste (&gt;5mm) in and along the Danube river</a:t>
            </a:r>
            <a:endParaRPr lang="en-GB" sz="2000" dirty="0"/>
          </a:p>
          <a:p>
            <a:r>
              <a:rPr lang="en-GB" sz="2000" dirty="0" smtClean="0"/>
              <a:t>Development of a methodological approach </a:t>
            </a:r>
            <a:br>
              <a:rPr lang="en-GB" sz="2000" dirty="0" smtClean="0"/>
            </a:br>
            <a:r>
              <a:rPr lang="en-GB" sz="2000" dirty="0" smtClean="0"/>
              <a:t>on plastic waste in terms of</a:t>
            </a:r>
          </a:p>
          <a:p>
            <a:pPr lvl="1"/>
            <a:r>
              <a:rPr lang="en-GB" sz="1600" dirty="0"/>
              <a:t>e</a:t>
            </a:r>
            <a:r>
              <a:rPr lang="en-GB" sz="1600" dirty="0" smtClean="0"/>
              <a:t>ntrance points</a:t>
            </a:r>
          </a:p>
          <a:p>
            <a:pPr lvl="1"/>
            <a:r>
              <a:rPr lang="en-GB" sz="1600" dirty="0"/>
              <a:t>q</a:t>
            </a:r>
            <a:r>
              <a:rPr lang="en-GB" sz="1600" dirty="0" smtClean="0"/>
              <a:t>uantities</a:t>
            </a:r>
          </a:p>
          <a:p>
            <a:pPr lvl="1"/>
            <a:r>
              <a:rPr lang="en-GB" sz="1600" dirty="0" smtClean="0"/>
              <a:t>transport patterns</a:t>
            </a:r>
          </a:p>
          <a:p>
            <a:pPr lvl="1"/>
            <a:r>
              <a:rPr lang="en-GB" sz="1600" dirty="0"/>
              <a:t>e</a:t>
            </a:r>
            <a:r>
              <a:rPr lang="en-GB" sz="1600" dirty="0" smtClean="0"/>
              <a:t>nvironmental threats</a:t>
            </a:r>
            <a:endParaRPr lang="en-GB" sz="1600" dirty="0"/>
          </a:p>
          <a:p>
            <a:pPr marL="0" indent="0">
              <a:buNone/>
            </a:pPr>
            <a:endParaRPr lang="de-AT" dirty="0"/>
          </a:p>
        </p:txBody>
      </p:sp>
      <p:sp>
        <p:nvSpPr>
          <p:cNvPr id="5" name="Content Placeholder 2"/>
          <p:cNvSpPr txBox="1">
            <a:spLocks/>
          </p:cNvSpPr>
          <p:nvPr/>
        </p:nvSpPr>
        <p:spPr>
          <a:xfrm>
            <a:off x="7086600" y="4970756"/>
            <a:ext cx="1714499" cy="21084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de-AT" sz="900" dirty="0" smtClean="0">
                <a:latin typeface="Book Antiqua" panose="02040602050305030304" pitchFamily="18" charset="0"/>
              </a:rPr>
              <a:t>© BOKU/Sebastian </a:t>
            </a:r>
            <a:r>
              <a:rPr lang="de-AT" sz="900" dirty="0" err="1" smtClean="0">
                <a:latin typeface="Book Antiqua" panose="02040602050305030304" pitchFamily="18" charset="0"/>
              </a:rPr>
              <a:t>Pessenlehner</a:t>
            </a:r>
            <a:endParaRPr lang="de-AT" sz="900" dirty="0" smtClean="0">
              <a:latin typeface="Book Antiqua" panose="02040602050305030304" pitchFamily="18"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819400"/>
            <a:ext cx="3086099" cy="20574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992006"/>
            <a:ext cx="3387715" cy="215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5883264" y="5896622"/>
            <a:ext cx="1714499" cy="21084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de-AT" sz="900" dirty="0" smtClean="0">
                <a:latin typeface="Book Antiqua" panose="02040602050305030304" pitchFamily="18" charset="0"/>
              </a:rPr>
              <a:t>© </a:t>
            </a:r>
            <a:r>
              <a:rPr lang="de-AT" sz="900" dirty="0" err="1" smtClean="0">
                <a:latin typeface="Book Antiqua" panose="02040602050305030304" pitchFamily="18" charset="0"/>
              </a:rPr>
              <a:t>PlasticFreeDanube</a:t>
            </a:r>
            <a:endParaRPr lang="de-AT" sz="900" dirty="0" smtClean="0">
              <a:latin typeface="Book Antiqua" panose="02040602050305030304" pitchFamily="18" charset="0"/>
            </a:endParaRPr>
          </a:p>
        </p:txBody>
      </p:sp>
    </p:spTree>
    <p:extLst>
      <p:ext uri="{BB962C8B-B14F-4D97-AF65-F5344CB8AC3E}">
        <p14:creationId xmlns:p14="http://schemas.microsoft.com/office/powerpoint/2010/main" val="3249159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Words>
  <Application>Microsoft Office PowerPoint</Application>
  <PresentationFormat>Bildschirmpräsentation (4:3)</PresentationFormat>
  <Paragraphs>120</Paragraphs>
  <Slides>12</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Arial</vt:lpstr>
      <vt:lpstr>Book Antiqua</vt:lpstr>
      <vt:lpstr>Calibri</vt:lpstr>
      <vt:lpstr>Calibri Light</vt:lpstr>
      <vt:lpstr>Tahoma</vt:lpstr>
      <vt:lpstr>Wingdings</vt:lpstr>
      <vt:lpstr>Office Theme</vt:lpstr>
      <vt:lpstr>PowerPoint-Präsentation</vt:lpstr>
      <vt:lpstr>Mission Statement</vt:lpstr>
      <vt:lpstr>Facts &amp; Figures</vt:lpstr>
      <vt:lpstr>Organisation</vt:lpstr>
      <vt:lpstr>Study programs</vt:lpstr>
      <vt:lpstr>Research fields</vt:lpstr>
      <vt:lpstr>Related projects</vt:lpstr>
      <vt:lpstr>Related projects</vt:lpstr>
      <vt:lpstr>Related projects</vt:lpstr>
      <vt:lpstr>Related projects</vt:lpstr>
      <vt:lpstr>Role of BOKU in the project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Michael Tritthart</cp:lastModifiedBy>
  <cp:revision>43</cp:revision>
  <dcterms:created xsi:type="dcterms:W3CDTF">2006-08-16T00:00:00Z</dcterms:created>
  <dcterms:modified xsi:type="dcterms:W3CDTF">2018-12-18T22:04:11Z</dcterms:modified>
</cp:coreProperties>
</file>